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7.xml" ContentType="application/vnd.openxmlformats-officedocument.themeOverr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8.xml" ContentType="application/vnd.openxmlformats-officedocument.themeOverr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theme/themeOverride9.xml" ContentType="application/vnd.openxmlformats-officedocument.themeOverride+xml"/>
  <Override PartName="/ppt/charts/chart23.xml" ContentType="application/vnd.openxmlformats-officedocument.drawingml.chart+xml"/>
  <Override PartName="/ppt/theme/themeOverride10.xml" ContentType="application/vnd.openxmlformats-officedocument.themeOverr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2.xml" ContentType="application/vnd.openxmlformats-officedocument.presentationml.notesSlide+xml"/>
  <Override PartName="/ppt/charts/chart33.xml" ContentType="application/vnd.openxmlformats-officedocument.drawingml.chart+xml"/>
  <Override PartName="/ppt/theme/themeOverride11.xml" ContentType="application/vnd.openxmlformats-officedocument.themeOverr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theme/themeOverride12.xml" ContentType="application/vnd.openxmlformats-officedocument.themeOverride+xml"/>
  <Override PartName="/ppt/charts/chart36.xml" ContentType="application/vnd.openxmlformats-officedocument.drawingml.chart+xml"/>
  <Override PartName="/ppt/theme/themeOverride13.xml" ContentType="application/vnd.openxmlformats-officedocument.themeOverr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theme/themeOverride14.xml" ContentType="application/vnd.openxmlformats-officedocument.themeOverride+xml"/>
  <Override PartName="/ppt/charts/chart51.xml" ContentType="application/vnd.openxmlformats-officedocument.drawingml.chart+xml"/>
  <Override PartName="/ppt/theme/themeOverride15.xml" ContentType="application/vnd.openxmlformats-officedocument.themeOverride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theme/themeOverride16.xml" ContentType="application/vnd.openxmlformats-officedocument.themeOverride+xml"/>
  <Override PartName="/ppt/charts/chart5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90" r:id="rId2"/>
    <p:sldId id="353" r:id="rId3"/>
    <p:sldId id="409" r:id="rId4"/>
    <p:sldId id="354" r:id="rId5"/>
    <p:sldId id="318" r:id="rId6"/>
    <p:sldId id="317" r:id="rId7"/>
    <p:sldId id="279" r:id="rId8"/>
    <p:sldId id="366" r:id="rId9"/>
    <p:sldId id="382" r:id="rId10"/>
    <p:sldId id="403" r:id="rId11"/>
    <p:sldId id="378" r:id="rId12"/>
    <p:sldId id="376" r:id="rId13"/>
    <p:sldId id="272" r:id="rId14"/>
    <p:sldId id="309" r:id="rId15"/>
    <p:sldId id="271" r:id="rId16"/>
    <p:sldId id="398" r:id="rId17"/>
    <p:sldId id="385" r:id="rId18"/>
    <p:sldId id="405" r:id="rId19"/>
    <p:sldId id="339" r:id="rId20"/>
    <p:sldId id="375" r:id="rId21"/>
    <p:sldId id="356" r:id="rId22"/>
    <p:sldId id="296" r:id="rId23"/>
    <p:sldId id="401" r:id="rId24"/>
    <p:sldId id="414" r:id="rId25"/>
    <p:sldId id="413" r:id="rId26"/>
    <p:sldId id="314" r:id="rId27"/>
    <p:sldId id="352" r:id="rId28"/>
    <p:sldId id="411" r:id="rId29"/>
    <p:sldId id="410" r:id="rId30"/>
    <p:sldId id="402" r:id="rId31"/>
    <p:sldId id="395" r:id="rId32"/>
    <p:sldId id="390" r:id="rId33"/>
    <p:sldId id="257" r:id="rId34"/>
    <p:sldId id="404" r:id="rId35"/>
    <p:sldId id="377" r:id="rId36"/>
    <p:sldId id="372" r:id="rId37"/>
    <p:sldId id="273" r:id="rId38"/>
    <p:sldId id="391" r:id="rId39"/>
    <p:sldId id="295" r:id="rId40"/>
    <p:sldId id="408" r:id="rId41"/>
    <p:sldId id="277" r:id="rId42"/>
    <p:sldId id="312" r:id="rId43"/>
    <p:sldId id="268" r:id="rId44"/>
    <p:sldId id="319" r:id="rId45"/>
    <p:sldId id="399" r:id="rId46"/>
    <p:sldId id="396" r:id="rId47"/>
    <p:sldId id="392" r:id="rId48"/>
    <p:sldId id="393" r:id="rId49"/>
    <p:sldId id="394" r:id="rId50"/>
    <p:sldId id="400" r:id="rId51"/>
    <p:sldId id="406" r:id="rId52"/>
    <p:sldId id="380" r:id="rId53"/>
    <p:sldId id="386" r:id="rId54"/>
    <p:sldId id="331" r:id="rId55"/>
    <p:sldId id="389" r:id="rId56"/>
    <p:sldId id="387" r:id="rId57"/>
    <p:sldId id="270" r:id="rId58"/>
    <p:sldId id="275" r:id="rId59"/>
    <p:sldId id="332" r:id="rId60"/>
    <p:sldId id="374" r:id="rId61"/>
    <p:sldId id="407" r:id="rId62"/>
    <p:sldId id="313" r:id="rId63"/>
    <p:sldId id="397" r:id="rId64"/>
  </p:sldIdLst>
  <p:sldSz cx="10287000" cy="6858000" type="35mm"/>
  <p:notesSz cx="9872663" cy="67849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 varScale="1">
        <p:scale>
          <a:sx n="92" d="100"/>
          <a:sy n="92" d="100"/>
        </p:scale>
        <p:origin x="-1764" y="-10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17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083" y="-87"/>
      </p:cViewPr>
      <p:guideLst>
        <p:guide orient="horz" pos="1188"/>
        <p:guide pos="4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7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8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9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10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3.xlsx"/><Relationship Id="rId1" Type="http://schemas.openxmlformats.org/officeDocument/2006/relationships/themeOverride" Target="../theme/themeOverride11.xm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5.xlsx"/><Relationship Id="rId1" Type="http://schemas.openxmlformats.org/officeDocument/2006/relationships/themeOverride" Target="../theme/themeOverride12.xm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6.xlsx"/><Relationship Id="rId1" Type="http://schemas.openxmlformats.org/officeDocument/2006/relationships/themeOverride" Target="../theme/themeOverride13.xm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refzentrum_jahre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quality%202010%20Zentren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quality%202010%20Zentren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cl04dfs\DAT\USER04\muehlbev\My%20Documents\Powerpoint\Quality%20TabelleKobel%20%20%202011%20zentren%20mort.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5.xlsx"/><Relationship Id="rId1" Type="http://schemas.openxmlformats.org/officeDocument/2006/relationships/themeOverride" Target="../theme/themeOverride14.xm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6.xlsx"/><Relationship Id="rId1" Type="http://schemas.openxmlformats.org/officeDocument/2006/relationships/themeOverride" Target="../theme/themeOverride15.xm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muehlbev\Lokale%20Einstellungen\Temporary%20Internet%20Files\Content.Outlook\0EF8UCRB\quality%202011%20zentren.xlsx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8.xlsx"/><Relationship Id="rId1" Type="http://schemas.openxmlformats.org/officeDocument/2006/relationships/themeOverride" Target="../theme/themeOverride16.xm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CL04DFS\DAT\User04\muehlbev\quality%20thomas%20brunn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10923066161373"/>
          <c:y val="5.6312195470344564E-2"/>
          <c:w val="0.71138536047435053"/>
          <c:h val="0.8301480391067659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&lt;400 CA/y+c</c:v>
                </c:pt>
              </c:strCache>
            </c:strRef>
          </c:tx>
          <c:spPr>
            <a:solidFill>
              <a:schemeClr val="accent2"/>
            </a:solidFill>
            <a:ln w="14625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Sheet1!$B$1:$N$1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&lt;200 PCI/y+c</c:v>
                </c:pt>
              </c:strCache>
            </c:strRef>
          </c:tx>
          <c:spPr>
            <a:solidFill>
              <a:srgbClr val="FF0000"/>
            </a:solidFill>
            <a:ln w="14625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numRef>
              <c:f>Sheet1!$B$1:$N$1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9</c:v>
                </c:pt>
                <c:pt idx="1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085632"/>
        <c:axId val="6096000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CA/y x thousand</c:v>
                </c:pt>
              </c:strCache>
            </c:strRef>
          </c:tx>
          <c:spPr>
            <a:ln w="43875">
              <a:solidFill>
                <a:srgbClr val="003300"/>
              </a:solidFill>
              <a:prstDash val="solid"/>
            </a:ln>
          </c:spPr>
          <c:marker>
            <c:symbol val="star"/>
            <c:size val="10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elete val="1"/>
          </c:dLbls>
          <c:cat>
            <c:numRef>
              <c:f>Sheet1!$B$1:$N$1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4.4169999999999998</c:v>
                </c:pt>
                <c:pt idx="1">
                  <c:v>4.8029999999999999</c:v>
                </c:pt>
                <c:pt idx="2">
                  <c:v>5.093</c:v>
                </c:pt>
                <c:pt idx="3">
                  <c:v>5.415</c:v>
                </c:pt>
                <c:pt idx="4">
                  <c:v>5.51</c:v>
                </c:pt>
                <c:pt idx="5">
                  <c:v>6.0090000000000003</c:v>
                </c:pt>
                <c:pt idx="6">
                  <c:v>6.1040000000000001</c:v>
                </c:pt>
                <c:pt idx="7">
                  <c:v>6.2960000000000003</c:v>
                </c:pt>
                <c:pt idx="8">
                  <c:v>6.18</c:v>
                </c:pt>
                <c:pt idx="9">
                  <c:v>6.2119999999999997</c:v>
                </c:pt>
                <c:pt idx="10">
                  <c:v>6.58</c:v>
                </c:pt>
                <c:pt idx="11">
                  <c:v>6.38</c:v>
                </c:pt>
                <c:pt idx="12">
                  <c:v>6.3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97536"/>
        <c:axId val="6099328"/>
      </c:lineChart>
      <c:catAx>
        <c:axId val="608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6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60960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6096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36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6085632"/>
        <c:crosses val="autoZero"/>
        <c:crossBetween val="between"/>
      </c:valAx>
      <c:catAx>
        <c:axId val="6097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099328"/>
        <c:crosses val="autoZero"/>
        <c:auto val="0"/>
        <c:lblAlgn val="ctr"/>
        <c:lblOffset val="100"/>
        <c:noMultiLvlLbl val="0"/>
      </c:catAx>
      <c:valAx>
        <c:axId val="6099328"/>
        <c:scaling>
          <c:orientation val="minMax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365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aseline="0">
                <a:solidFill>
                  <a:schemeClr val="bg2"/>
                </a:solidFill>
              </a:defRPr>
            </a:pPr>
            <a:endParaRPr lang="de-DE"/>
          </a:p>
        </c:txPr>
        <c:crossAx val="6097536"/>
        <c:crosses val="max"/>
        <c:crossBetween val="between"/>
      </c:valAx>
    </c:plotArea>
    <c:legend>
      <c:legendPos val="l"/>
      <c:layout>
        <c:manualLayout>
          <c:xMode val="edge"/>
          <c:yMode val="edge"/>
          <c:x val="0"/>
          <c:y val="0.58600929261829016"/>
          <c:w val="0.20555078374922744"/>
          <c:h val="0.34197172536385689"/>
        </c:manualLayout>
      </c:layout>
      <c:overlay val="0"/>
      <c:spPr>
        <a:solidFill>
          <a:schemeClr val="bg1"/>
        </a:solidFill>
        <a:ln w="3656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 pitchFamily="34" charset="0"/>
          <a:ea typeface="Cambria"/>
          <a:cs typeface="Arial" pitchFamily="34" charset="0"/>
        </a:defRPr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Sheet1!$B$1:$R$1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xVal>
          <c:yVal>
            <c:numRef>
              <c:f>Sheet1!$B$2:$R$2</c:f>
              <c:numCache>
                <c:formatCode>General</c:formatCode>
                <c:ptCount val="17"/>
                <c:pt idx="1">
                  <c:v>6.8</c:v>
                </c:pt>
                <c:pt idx="2">
                  <c:v>14</c:v>
                </c:pt>
                <c:pt idx="3">
                  <c:v>16.7</c:v>
                </c:pt>
                <c:pt idx="4">
                  <c:v>22.1</c:v>
                </c:pt>
                <c:pt idx="5">
                  <c:v>22</c:v>
                </c:pt>
                <c:pt idx="6">
                  <c:v>18</c:v>
                </c:pt>
                <c:pt idx="7">
                  <c:v>19.2</c:v>
                </c:pt>
                <c:pt idx="8">
                  <c:v>15.5</c:v>
                </c:pt>
                <c:pt idx="9">
                  <c:v>17.600000000000001</c:v>
                </c:pt>
                <c:pt idx="10">
                  <c:v>16</c:v>
                </c:pt>
                <c:pt idx="11">
                  <c:v>16.8</c:v>
                </c:pt>
                <c:pt idx="12">
                  <c:v>18.100000000000001</c:v>
                </c:pt>
                <c:pt idx="13">
                  <c:v>14.25</c:v>
                </c:pt>
                <c:pt idx="14">
                  <c:v>12.5</c:v>
                </c:pt>
                <c:pt idx="15">
                  <c:v>11</c:v>
                </c:pt>
                <c:pt idx="16">
                  <c:v>9.9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Sheet1!$B$1:$R$1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xVal>
          <c:yVal>
            <c:numRef>
              <c:f>Sheet1!$B$3:$R$3</c:f>
              <c:numCache>
                <c:formatCode>General</c:formatCode>
                <c:ptCount val="17"/>
                <c:pt idx="1">
                  <c:v>7</c:v>
                </c:pt>
                <c:pt idx="2">
                  <c:v>14</c:v>
                </c:pt>
                <c:pt idx="3">
                  <c:v>17</c:v>
                </c:pt>
                <c:pt idx="4">
                  <c:v>19</c:v>
                </c:pt>
                <c:pt idx="5">
                  <c:v>22</c:v>
                </c:pt>
                <c:pt idx="6">
                  <c:v>23</c:v>
                </c:pt>
                <c:pt idx="7">
                  <c:v>21</c:v>
                </c:pt>
                <c:pt idx="8">
                  <c:v>23</c:v>
                </c:pt>
                <c:pt idx="9">
                  <c:v>22</c:v>
                </c:pt>
                <c:pt idx="10">
                  <c:v>19</c:v>
                </c:pt>
                <c:pt idx="11">
                  <c:v>24</c:v>
                </c:pt>
                <c:pt idx="12">
                  <c:v>19</c:v>
                </c:pt>
                <c:pt idx="13">
                  <c:v>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AU-TI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Sheet1!$B$1:$R$1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xVal>
          <c:yVal>
            <c:numRef>
              <c:f>Sheet1!$B$4:$R$4</c:f>
              <c:numCache>
                <c:formatCode>General</c:formatCode>
                <c:ptCount val="17"/>
                <c:pt idx="9">
                  <c:v>1.1000000000000001</c:v>
                </c:pt>
                <c:pt idx="10">
                  <c:v>1.9</c:v>
                </c:pt>
                <c:pt idx="11">
                  <c:v>2.8</c:v>
                </c:pt>
                <c:pt idx="12">
                  <c:v>3</c:v>
                </c:pt>
                <c:pt idx="13">
                  <c:v>2.4500000000000002</c:v>
                </c:pt>
                <c:pt idx="14">
                  <c:v>3.3</c:v>
                </c:pt>
                <c:pt idx="15">
                  <c:v>5.2</c:v>
                </c:pt>
                <c:pt idx="16">
                  <c:v>5.4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26656"/>
        <c:axId val="22947328"/>
      </c:scatterChart>
      <c:valAx>
        <c:axId val="2232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2947328"/>
        <c:crosses val="autoZero"/>
        <c:crossBetween val="midCat"/>
        <c:majorUnit val="1"/>
      </c:valAx>
      <c:valAx>
        <c:axId val="2294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2326656"/>
        <c:crosses val="autoZero"/>
        <c:crossBetween val="midCat"/>
      </c:valAx>
      <c:spPr>
        <a:noFill/>
      </c:spPr>
    </c:plotArea>
    <c:legend>
      <c:legendPos val="l"/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/>
              </a:defRPr>
            </a:pPr>
            <a:endParaRPr lang="de-DE"/>
          </a:p>
        </c:txPr>
      </c:legendEntry>
      <c:layout/>
      <c:overlay val="0"/>
      <c:txPr>
        <a:bodyPr/>
        <a:lstStyle/>
        <a:p>
          <a:pPr>
            <a:defRPr b="1" i="0" baseline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42153356308276"/>
          <c:y val="8.6546931293348353E-2"/>
          <c:w val="0.82647561411763304"/>
          <c:h val="0.7614909851286365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0.6</c:v>
                </c:pt>
                <c:pt idx="5">
                  <c:v>0.6</c:v>
                </c:pt>
                <c:pt idx="6">
                  <c:v>0.5</c:v>
                </c:pt>
                <c:pt idx="7">
                  <c:v>0.6</c:v>
                </c:pt>
                <c:pt idx="8">
                  <c:v>0.66</c:v>
                </c:pt>
                <c:pt idx="9">
                  <c:v>0.61</c:v>
                </c:pt>
                <c:pt idx="10">
                  <c:v>0.74</c:v>
                </c:pt>
                <c:pt idx="11">
                  <c:v>0.88</c:v>
                </c:pt>
                <c:pt idx="12">
                  <c:v>0.93</c:v>
                </c:pt>
                <c:pt idx="13">
                  <c:v>1.1200000000000001</c:v>
                </c:pt>
                <c:pt idx="14">
                  <c:v>0.87</c:v>
                </c:pt>
                <c:pt idx="15">
                  <c:v>1.1200000000000001</c:v>
                </c:pt>
                <c:pt idx="16">
                  <c:v>1.04</c:v>
                </c:pt>
                <c:pt idx="17">
                  <c:v>1</c:v>
                </c:pt>
                <c:pt idx="18">
                  <c:v>0.92</c:v>
                </c:pt>
                <c:pt idx="19">
                  <c:v>0.8</c:v>
                </c:pt>
                <c:pt idx="20">
                  <c:v>0.83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1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0.7</c:v>
                </c:pt>
                <c:pt idx="5">
                  <c:v>0.6</c:v>
                </c:pt>
                <c:pt idx="6">
                  <c:v>0.6</c:v>
                </c:pt>
                <c:pt idx="7">
                  <c:v>0.9</c:v>
                </c:pt>
                <c:pt idx="8">
                  <c:v>0.6</c:v>
                </c:pt>
                <c:pt idx="9">
                  <c:v>0.5</c:v>
                </c:pt>
                <c:pt idx="10">
                  <c:v>0.5</c:v>
                </c:pt>
                <c:pt idx="11">
                  <c:v>0.7</c:v>
                </c:pt>
                <c:pt idx="12">
                  <c:v>0.5</c:v>
                </c:pt>
                <c:pt idx="13">
                  <c:v>0.5</c:v>
                </c:pt>
                <c:pt idx="14">
                  <c:v>0.6</c:v>
                </c:pt>
                <c:pt idx="15">
                  <c:v>0.5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11">
                  <c:v>0.27</c:v>
                </c:pt>
                <c:pt idx="12">
                  <c:v>0.03</c:v>
                </c:pt>
                <c:pt idx="15">
                  <c:v>2.2000000000000002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11">
                  <c:v>0.6</c:v>
                </c:pt>
                <c:pt idx="12">
                  <c:v>0.5</c:v>
                </c:pt>
                <c:pt idx="13">
                  <c:v>0.3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29376"/>
        <c:axId val="22231296"/>
      </c:scatterChart>
      <c:valAx>
        <c:axId val="2222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2231296"/>
        <c:crosses val="autoZero"/>
        <c:crossBetween val="midCat"/>
        <c:majorUnit val="1"/>
      </c:valAx>
      <c:valAx>
        <c:axId val="2223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2229376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9563538894E-3"/>
          <c:y val="0.39967662323234993"/>
          <c:w val="6.7744885498475238E-2"/>
          <c:h val="0.30142920627867364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70287455898012E-2"/>
          <c:y val="2.6869699663000408E-2"/>
          <c:w val="0.88815295146930151"/>
          <c:h val="0.83103687132406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PCI gesamt</c:v>
                </c:pt>
                <c:pt idx="1">
                  <c:v>PCI nicht-akut</c:v>
                </c:pt>
                <c:pt idx="2">
                  <c:v>PCI akut</c:v>
                </c:pt>
                <c:pt idx="3">
                  <c:v>PCI akut ohne Schock</c:v>
                </c:pt>
                <c:pt idx="4">
                  <c:v>PCI akut + Schock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0.8</c:v>
                </c:pt>
                <c:pt idx="1">
                  <c:v>0.27</c:v>
                </c:pt>
                <c:pt idx="2">
                  <c:v>1.8</c:v>
                </c:pt>
                <c:pt idx="3">
                  <c:v>0.87</c:v>
                </c:pt>
                <c:pt idx="4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PCI gesamt</c:v>
                </c:pt>
                <c:pt idx="1">
                  <c:v>PCI nicht-akut</c:v>
                </c:pt>
                <c:pt idx="2">
                  <c:v>PCI akut</c:v>
                </c:pt>
                <c:pt idx="3">
                  <c:v>PCI akut ohne Schock</c:v>
                </c:pt>
                <c:pt idx="4">
                  <c:v>PCI akut + Schock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0.83</c:v>
                </c:pt>
                <c:pt idx="1">
                  <c:v>0.1</c:v>
                </c:pt>
                <c:pt idx="2">
                  <c:v>2.2200000000000002</c:v>
                </c:pt>
                <c:pt idx="3">
                  <c:v>0.78</c:v>
                </c:pt>
                <c:pt idx="4">
                  <c:v>19.600000000000001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47392"/>
        <c:axId val="22749184"/>
      </c:barChart>
      <c:catAx>
        <c:axId val="2274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2749184"/>
        <c:crosses val="autoZero"/>
        <c:auto val="1"/>
        <c:lblAlgn val="ctr"/>
        <c:lblOffset val="100"/>
        <c:noMultiLvlLbl val="0"/>
      </c:catAx>
      <c:valAx>
        <c:axId val="2274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274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86330325516907"/>
          <c:y val="5.7128314245277104E-2"/>
          <c:w val="0.6942622912419123"/>
          <c:h val="0.767894348293033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Sheet1!$A$2:$B$2</c:f>
              <c:strCache>
                <c:ptCount val="1"/>
                <c:pt idx="0">
                  <c:v>PCI for MI with Shock bezogen auf Gesamt PCI</c:v>
                </c:pt>
              </c:strCache>
            </c:strRef>
          </c:tx>
          <c:invertIfNegative val="0"/>
          <c:cat>
            <c:numRef>
              <c:f>Sheet1!$C$1:$R$1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Sheet1!$C$2:$R$2</c:f>
              <c:numCache>
                <c:formatCode>0.00</c:formatCode>
                <c:ptCount val="16"/>
                <c:pt idx="0">
                  <c:v>0.22344900105152471</c:v>
                </c:pt>
                <c:pt idx="1">
                  <c:v>0.19862133426802198</c:v>
                </c:pt>
                <c:pt idx="2">
                  <c:v>0.3234152652005175</c:v>
                </c:pt>
                <c:pt idx="3">
                  <c:v>0.35342439583532337</c:v>
                </c:pt>
                <c:pt idx="4">
                  <c:v>0.31527420559196884</c:v>
                </c:pt>
                <c:pt idx="5">
                  <c:v>0.32398203372358442</c:v>
                </c:pt>
                <c:pt idx="6">
                  <c:v>0.52470775770456957</c:v>
                </c:pt>
                <c:pt idx="7">
                  <c:v>0.63328952085075874</c:v>
                </c:pt>
                <c:pt idx="8">
                  <c:v>0.58630520144155773</c:v>
                </c:pt>
                <c:pt idx="9">
                  <c:v>0.51912993822353737</c:v>
                </c:pt>
                <c:pt idx="10">
                  <c:v>0.6772825974563127</c:v>
                </c:pt>
                <c:pt idx="11">
                  <c:v>0.53226542302428148</c:v>
                </c:pt>
                <c:pt idx="12">
                  <c:v>0.4734085414987913</c:v>
                </c:pt>
                <c:pt idx="13">
                  <c:v>0.57159751650734214</c:v>
                </c:pt>
                <c:pt idx="14">
                  <c:v>0.34</c:v>
                </c:pt>
                <c:pt idx="15">
                  <c:v>0.47</c:v>
                </c:pt>
              </c:numCache>
            </c:numRef>
          </c:val>
        </c:ser>
        <c:ser>
          <c:idx val="1"/>
          <c:order val="1"/>
          <c:tx>
            <c:strRef>
              <c:f>Sheet1!$A$3:$B$3</c:f>
              <c:strCache>
                <c:ptCount val="1"/>
                <c:pt idx="0">
                  <c:v>PCI for MI without Shock bezogen auf Gesamt PCI</c:v>
                </c:pt>
              </c:strCache>
            </c:strRef>
          </c:tx>
          <c:invertIfNegative val="0"/>
          <c:cat>
            <c:numRef>
              <c:f>Sheet1!$C$1:$R$1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Sheet1!$C$3:$R$3</c:f>
              <c:numCache>
                <c:formatCode>0.00</c:formatCode>
                <c:ptCount val="16"/>
                <c:pt idx="0">
                  <c:v>9.2008412197686643E-2</c:v>
                </c:pt>
                <c:pt idx="1">
                  <c:v>8.1785255286832573E-2</c:v>
                </c:pt>
                <c:pt idx="2">
                  <c:v>0.18326865028029324</c:v>
                </c:pt>
                <c:pt idx="3">
                  <c:v>0.16238418187028369</c:v>
                </c:pt>
                <c:pt idx="4">
                  <c:v>0.13274703393346055</c:v>
                </c:pt>
                <c:pt idx="5">
                  <c:v>0.1914439290184817</c:v>
                </c:pt>
                <c:pt idx="6">
                  <c:v>0.24574920297555791</c:v>
                </c:pt>
                <c:pt idx="7">
                  <c:v>0.20910503046959014</c:v>
                </c:pt>
                <c:pt idx="8">
                  <c:v>0.31735786133075145</c:v>
                </c:pt>
                <c:pt idx="9">
                  <c:v>0.28033016664071014</c:v>
                </c:pt>
                <c:pt idx="10">
                  <c:v>0.35156653913762798</c:v>
                </c:pt>
                <c:pt idx="11">
                  <c:v>0.32442844831956202</c:v>
                </c:pt>
                <c:pt idx="12">
                  <c:v>0.37771958098307817</c:v>
                </c:pt>
                <c:pt idx="13">
                  <c:v>0.21681285108899181</c:v>
                </c:pt>
                <c:pt idx="14">
                  <c:v>0.28000000000000003</c:v>
                </c:pt>
                <c:pt idx="15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Sheet1!$A$4:$B$4</c:f>
              <c:strCache>
                <c:ptCount val="1"/>
                <c:pt idx="0">
                  <c:v>non-acute PCI bezogen auf Gesamt PCI</c:v>
                </c:pt>
              </c:strCache>
            </c:strRef>
          </c:tx>
          <c:invertIfNegative val="0"/>
          <c:cat>
            <c:numRef>
              <c:f>Sheet1!$C$1:$R$1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Sheet1!$C$4:$R$4</c:f>
              <c:numCache>
                <c:formatCode>0.00</c:formatCode>
                <c:ptCount val="16"/>
                <c:pt idx="0">
                  <c:v>0.32860147213459517</c:v>
                </c:pt>
                <c:pt idx="1">
                  <c:v>0.22198855006425985</c:v>
                </c:pt>
                <c:pt idx="2">
                  <c:v>5.3902544200086236E-2</c:v>
                </c:pt>
                <c:pt idx="3">
                  <c:v>0.14328016047377973</c:v>
                </c:pt>
                <c:pt idx="4">
                  <c:v>0.16593379241682568</c:v>
                </c:pt>
                <c:pt idx="5">
                  <c:v>0.22826006921434355</c:v>
                </c:pt>
                <c:pt idx="6">
                  <c:v>0.11291179596174283</c:v>
                </c:pt>
                <c:pt idx="7">
                  <c:v>8.961644162982435E-2</c:v>
                </c:pt>
                <c:pt idx="8">
                  <c:v>0.21515787208864504</c:v>
                </c:pt>
                <c:pt idx="9">
                  <c:v>7.2678191351295232E-2</c:v>
                </c:pt>
                <c:pt idx="10">
                  <c:v>8.7891634784406994E-2</c:v>
                </c:pt>
                <c:pt idx="11">
                  <c:v>0.18249100217975364</c:v>
                </c:pt>
                <c:pt idx="12">
                  <c:v>0.14605157131345689</c:v>
                </c:pt>
                <c:pt idx="13">
                  <c:v>0.13304424953188135</c:v>
                </c:pt>
                <c:pt idx="14">
                  <c:v>0.18</c:v>
                </c:pt>
                <c:pt idx="15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2787968"/>
        <c:axId val="22789504"/>
      </c:barChart>
      <c:catAx>
        <c:axId val="22787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22789504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22789504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278796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egendEntry>
        <c:idx val="0"/>
        <c:txPr>
          <a:bodyPr/>
          <a:lstStyle/>
          <a:p>
            <a:pPr>
              <a:defRPr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accent6"/>
                </a:solidFill>
                <a:effectLst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38719386642765435"/>
          <c:w val="0.20565095381459825"/>
          <c:h val="0.58636766914561178"/>
        </c:manualLayout>
      </c:layout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cat>
            <c:numRef>
              <c:f>Tabelle1!$A$2:$A$9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207</c:v>
                </c:pt>
                <c:pt idx="1">
                  <c:v>167</c:v>
                </c:pt>
                <c:pt idx="2">
                  <c:v>151</c:v>
                </c:pt>
                <c:pt idx="3">
                  <c:v>175</c:v>
                </c:pt>
                <c:pt idx="4">
                  <c:v>178</c:v>
                </c:pt>
                <c:pt idx="5">
                  <c:v>208</c:v>
                </c:pt>
                <c:pt idx="6">
                  <c:v>147</c:v>
                </c:pt>
                <c:pt idx="7">
                  <c:v>121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numRef>
              <c:f>Tabelle1!$A$2:$A$9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7">
                  <c:v>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78464"/>
        <c:axId val="22880256"/>
      </c:barChart>
      <c:catAx>
        <c:axId val="2287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880256"/>
        <c:crosses val="autoZero"/>
        <c:auto val="1"/>
        <c:lblAlgn val="ctr"/>
        <c:lblOffset val="100"/>
        <c:noMultiLvlLbl val="0"/>
      </c:catAx>
      <c:valAx>
        <c:axId val="22880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78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18261212874145"/>
          <c:y val="8.6546931293348353E-2"/>
          <c:w val="0.81971453918303838"/>
          <c:h val="0.7614909851286365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xVal>
          <c:yVal>
            <c:numRef>
              <c:f>Sheet1!$B$2:$M$2</c:f>
              <c:numCache>
                <c:formatCode>General</c:formatCode>
                <c:ptCount val="12"/>
                <c:pt idx="0">
                  <c:v>0</c:v>
                </c:pt>
                <c:pt idx="1">
                  <c:v>5.4</c:v>
                </c:pt>
                <c:pt idx="2">
                  <c:v>22.4</c:v>
                </c:pt>
                <c:pt idx="3">
                  <c:v>44.1</c:v>
                </c:pt>
                <c:pt idx="4">
                  <c:v>66.400000000000006</c:v>
                </c:pt>
                <c:pt idx="5">
                  <c:v>69.2</c:v>
                </c:pt>
                <c:pt idx="6">
                  <c:v>64.099999999999994</c:v>
                </c:pt>
                <c:pt idx="7">
                  <c:v>66.8</c:v>
                </c:pt>
                <c:pt idx="8">
                  <c:v>68.8</c:v>
                </c:pt>
                <c:pt idx="9">
                  <c:v>74.599999999999994</c:v>
                </c:pt>
                <c:pt idx="10">
                  <c:v>78</c:v>
                </c:pt>
                <c:pt idx="11">
                  <c:v>84.9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xVal>
          <c:yVal>
            <c:numRef>
              <c:f>Sheet1!$B$3:$M$3</c:f>
              <c:numCache>
                <c:formatCode>General</c:formatCode>
                <c:ptCount val="12"/>
                <c:pt idx="1">
                  <c:v>16</c:v>
                </c:pt>
                <c:pt idx="2">
                  <c:v>52</c:v>
                </c:pt>
                <c:pt idx="3">
                  <c:v>66</c:v>
                </c:pt>
                <c:pt idx="4">
                  <c:v>78</c:v>
                </c:pt>
                <c:pt idx="5">
                  <c:v>82</c:v>
                </c:pt>
                <c:pt idx="6">
                  <c:v>71</c:v>
                </c:pt>
                <c:pt idx="7">
                  <c:v>72</c:v>
                </c:pt>
                <c:pt idx="8">
                  <c:v>72</c:v>
                </c:pt>
                <c:pt idx="9">
                  <c:v>81</c:v>
                </c:pt>
                <c:pt idx="10">
                  <c:v>80</c:v>
                </c:pt>
                <c:pt idx="11">
                  <c:v>88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9"/>
            <c:marker>
              <c:symbol val="triangle"/>
              <c:size val="14"/>
            </c:marker>
            <c:bubble3D val="0"/>
          </c:dPt>
          <c:xVal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xVal>
          <c:yVal>
            <c:numRef>
              <c:f>Sheet1!$B$4:$M$4</c:f>
              <c:numCache>
                <c:formatCode>General</c:formatCode>
                <c:ptCount val="12"/>
                <c:pt idx="2">
                  <c:v>5</c:v>
                </c:pt>
                <c:pt idx="3">
                  <c:v>13</c:v>
                </c:pt>
                <c:pt idx="4">
                  <c:v>28</c:v>
                </c:pt>
                <c:pt idx="5">
                  <c:v>32.700000000000003</c:v>
                </c:pt>
                <c:pt idx="6">
                  <c:v>32.700000000000003</c:v>
                </c:pt>
                <c:pt idx="7">
                  <c:v>34.9</c:v>
                </c:pt>
                <c:pt idx="8">
                  <c:v>42</c:v>
                </c:pt>
                <c:pt idx="9">
                  <c:v>46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EU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EU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CZ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xVal>
          <c:yVal>
            <c:numRef>
              <c:f>Sheet1!$B$5:$M$5</c:f>
              <c:numCache>
                <c:formatCode>General</c:formatCode>
                <c:ptCount val="12"/>
                <c:pt idx="3">
                  <c:v>26</c:v>
                </c:pt>
                <c:pt idx="4">
                  <c:v>27.6</c:v>
                </c:pt>
                <c:pt idx="9">
                  <c:v>45</c:v>
                </c:pt>
                <c:pt idx="10">
                  <c:v>54.2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Sheet1!$B$1:$M$1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xVal>
          <c:yVal>
            <c:numRef>
              <c:f>Sheet1!$B$6:$M$6</c:f>
              <c:numCache>
                <c:formatCode>General</c:formatCode>
                <c:ptCount val="12"/>
                <c:pt idx="9">
                  <c:v>45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815104"/>
        <c:axId val="22816640"/>
      </c:scatterChart>
      <c:valAx>
        <c:axId val="2281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2816640"/>
        <c:crosses val="autoZero"/>
        <c:crossBetween val="midCat"/>
        <c:majorUnit val="1"/>
      </c:valAx>
      <c:valAx>
        <c:axId val="2281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2815104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44250916564826132"/>
          <c:w val="6.7744878285412272E-2"/>
          <c:h val="0.3263952814766613"/>
        </c:manualLayout>
      </c:layout>
      <c:overlay val="0"/>
      <c:txPr>
        <a:bodyPr/>
        <a:lstStyle/>
        <a:p>
          <a:pPr>
            <a:defRPr b="1" i="0" baseline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326943556975525E-2"/>
          <c:y val="0.1445497630331754"/>
          <c:w val="0.78381256656017062"/>
          <c:h val="0.746445497630347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Thrombus</c:v>
                </c:pt>
              </c:strCache>
            </c:strRef>
          </c:tx>
          <c:spPr>
            <a:solidFill>
              <a:schemeClr val="accent1"/>
            </a:solidFill>
            <a:ln w="1535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85</c:v>
                </c:pt>
                <c:pt idx="1">
                  <c:v>130</c:v>
                </c:pt>
                <c:pt idx="2">
                  <c:v>98</c:v>
                </c:pt>
                <c:pt idx="3">
                  <c:v>105</c:v>
                </c:pt>
                <c:pt idx="4">
                  <c:v>74</c:v>
                </c:pt>
                <c:pt idx="5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Restenose</c:v>
                </c:pt>
              </c:strCache>
            </c:strRef>
          </c:tx>
          <c:spPr>
            <a:solidFill>
              <a:schemeClr val="accent2"/>
            </a:solidFill>
            <a:ln w="1535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918</c:v>
                </c:pt>
                <c:pt idx="1">
                  <c:v>750</c:v>
                </c:pt>
                <c:pt idx="2">
                  <c:v>659</c:v>
                </c:pt>
                <c:pt idx="3">
                  <c:v>586</c:v>
                </c:pt>
                <c:pt idx="4">
                  <c:v>921</c:v>
                </c:pt>
                <c:pt idx="5">
                  <c:v>543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Thrombus x10% reporting centres</c:v>
                </c:pt>
              </c:strCache>
            </c:strRef>
          </c:tx>
          <c:spPr>
            <a:solidFill>
              <a:schemeClr val="hlink"/>
            </a:solidFill>
            <a:ln w="1535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494061046118071E-2"/>
                  <c:y val="-3.12703583061888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6975515540796812E-2"/>
                  <c:y val="-5.73289902280141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975423190521021E-2"/>
                  <c:y val="-5.4723127035830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85</c:v>
                </c:pt>
                <c:pt idx="1">
                  <c:v>148</c:v>
                </c:pt>
                <c:pt idx="2">
                  <c:v>130</c:v>
                </c:pt>
                <c:pt idx="3">
                  <c:v>152</c:v>
                </c:pt>
                <c:pt idx="4">
                  <c:v>119</c:v>
                </c:pt>
                <c:pt idx="5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2870656"/>
        <c:axId val="23003520"/>
        <c:axId val="0"/>
      </c:bar3DChart>
      <c:catAx>
        <c:axId val="2287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300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003520"/>
        <c:scaling>
          <c:orientation val="minMax"/>
        </c:scaling>
        <c:delete val="0"/>
        <c:axPos val="l"/>
        <c:majorGridlines>
          <c:spPr>
            <a:ln w="383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8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3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2870656"/>
        <c:crosses val="autoZero"/>
        <c:crossBetween val="between"/>
      </c:valAx>
      <c:spPr>
        <a:noFill/>
        <a:ln w="30711">
          <a:noFill/>
        </a:ln>
      </c:spPr>
    </c:plotArea>
    <c:legend>
      <c:legendPos val="t"/>
      <c:layout>
        <c:manualLayout>
          <c:xMode val="edge"/>
          <c:yMode val="edge"/>
          <c:x val="9.3716719914803001E-2"/>
          <c:y val="2.3696682464455052E-3"/>
          <c:w val="0.70926517571884951"/>
          <c:h val="8.5308056872037921E-2"/>
        </c:manualLayout>
      </c:layout>
      <c:overlay val="0"/>
      <c:spPr>
        <a:noFill/>
        <a:ln w="3839">
          <a:solidFill>
            <a:schemeClr val="tx1"/>
          </a:solidFill>
          <a:prstDash val="solid"/>
        </a:ln>
      </c:spPr>
      <c:txPr>
        <a:bodyPr/>
        <a:lstStyle/>
        <a:p>
          <a:pPr>
            <a:defRPr sz="2001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7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51"/>
      <c:rotY val="4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443669418726268E-2"/>
          <c:y val="0.129853721340493"/>
          <c:w val="0.94597574421168684"/>
          <c:h val="0.748538011695906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DES %</c:v>
                </c:pt>
              </c:strCache>
            </c:strRef>
          </c:tx>
          <c:spPr>
            <a:solidFill>
              <a:schemeClr val="accent1"/>
            </a:solidFill>
            <a:ln w="12251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5.4</c:v>
                </c:pt>
                <c:pt idx="1">
                  <c:v>22.4</c:v>
                </c:pt>
                <c:pt idx="2">
                  <c:v>44.1</c:v>
                </c:pt>
                <c:pt idx="3">
                  <c:v>66.400000000000006</c:v>
                </c:pt>
                <c:pt idx="4">
                  <c:v>69.2</c:v>
                </c:pt>
                <c:pt idx="5">
                  <c:v>64.099999999999994</c:v>
                </c:pt>
                <c:pt idx="6">
                  <c:v>66.8</c:v>
                </c:pt>
                <c:pt idx="7">
                  <c:v>68.8</c:v>
                </c:pt>
                <c:pt idx="8">
                  <c:v>74.599999999999994</c:v>
                </c:pt>
                <c:pt idx="9">
                  <c:v>78</c:v>
                </c:pt>
                <c:pt idx="10">
                  <c:v>84.9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REDO % (reporting Centers only)</c:v>
                </c:pt>
              </c:strCache>
            </c:strRef>
          </c:tx>
          <c:spPr>
            <a:solidFill>
              <a:schemeClr val="accent2"/>
            </a:solidFill>
            <a:ln w="122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2.5392348439003828E-2"/>
                  <c:y val="-4.0499498061338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1.5517546268280048E-2"/>
                  <c:y val="-3.2399598449071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1.9749604341447412E-2"/>
                  <c:y val="-5.3999330748451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6177045317011138E-2"/>
                  <c:y val="-5.6699297285874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1">
                  <c:v>6.6</c:v>
                </c:pt>
                <c:pt idx="2">
                  <c:v>7.4</c:v>
                </c:pt>
                <c:pt idx="3">
                  <c:v>6.8</c:v>
                </c:pt>
                <c:pt idx="4">
                  <c:v>7.2</c:v>
                </c:pt>
                <c:pt idx="5">
                  <c:v>6.3</c:v>
                </c:pt>
                <c:pt idx="6">
                  <c:v>7.2</c:v>
                </c:pt>
                <c:pt idx="7">
                  <c:v>6.7</c:v>
                </c:pt>
                <c:pt idx="8">
                  <c:v>4.6399999999999997</c:v>
                </c:pt>
                <c:pt idx="9" formatCode="0.0">
                  <c:v>5</c:v>
                </c:pt>
                <c:pt idx="10">
                  <c:v>5.04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3480960"/>
        <c:axId val="23503232"/>
        <c:axId val="0"/>
      </c:bar3DChart>
      <c:catAx>
        <c:axId val="2348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350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503232"/>
        <c:scaling>
          <c:orientation val="minMax"/>
        </c:scaling>
        <c:delete val="0"/>
        <c:axPos val="l"/>
        <c:majorGridlines>
          <c:spPr>
            <a:ln w="30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8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3480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83792723263507"/>
          <c:y val="0"/>
          <c:w val="0.6097023153252481"/>
          <c:h val="7.797270955165693E-2"/>
        </c:manualLayout>
      </c:layout>
      <c:overlay val="0"/>
      <c:spPr>
        <a:noFill/>
        <a:ln w="3063">
          <a:solidFill>
            <a:schemeClr val="tx1"/>
          </a:solidFill>
          <a:prstDash val="solid"/>
        </a:ln>
      </c:spPr>
      <c:txPr>
        <a:bodyPr/>
        <a:lstStyle/>
        <a:p>
          <a:pPr>
            <a:defRPr sz="159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0.9</c:v>
                </c:pt>
                <c:pt idx="1">
                  <c:v>0.7</c:v>
                </c:pt>
                <c:pt idx="2">
                  <c:v>1.2</c:v>
                </c:pt>
                <c:pt idx="3">
                  <c:v>0.8</c:v>
                </c:pt>
                <c:pt idx="4">
                  <c:v>0.4</c:v>
                </c:pt>
                <c:pt idx="5">
                  <c:v>0.3</c:v>
                </c:pt>
                <c:pt idx="6">
                  <c:v>0.15</c:v>
                </c:pt>
                <c:pt idx="7">
                  <c:v>0.3</c:v>
                </c:pt>
                <c:pt idx="8">
                  <c:v>0.15</c:v>
                </c:pt>
                <c:pt idx="9">
                  <c:v>0.16</c:v>
                </c:pt>
                <c:pt idx="10">
                  <c:v>0.12</c:v>
                </c:pt>
                <c:pt idx="11">
                  <c:v>0.13</c:v>
                </c:pt>
                <c:pt idx="12">
                  <c:v>0.13</c:v>
                </c:pt>
                <c:pt idx="13">
                  <c:v>0.12</c:v>
                </c:pt>
                <c:pt idx="14">
                  <c:v>7.0000000000000007E-2</c:v>
                </c:pt>
                <c:pt idx="15">
                  <c:v>0.11</c:v>
                </c:pt>
                <c:pt idx="16">
                  <c:v>7.5999999999999998E-2</c:v>
                </c:pt>
                <c:pt idx="17">
                  <c:v>5.5E-2</c:v>
                </c:pt>
                <c:pt idx="18">
                  <c:v>0.113</c:v>
                </c:pt>
                <c:pt idx="19">
                  <c:v>7.9000000000000001E-2</c:v>
                </c:pt>
                <c:pt idx="20">
                  <c:v>9.1999999999999998E-2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1.2</c:v>
                </c:pt>
                <c:pt idx="1">
                  <c:v>0.8</c:v>
                </c:pt>
                <c:pt idx="2">
                  <c:v>0.9</c:v>
                </c:pt>
                <c:pt idx="3">
                  <c:v>0.7</c:v>
                </c:pt>
                <c:pt idx="4">
                  <c:v>0.4</c:v>
                </c:pt>
                <c:pt idx="5">
                  <c:v>0.3</c:v>
                </c:pt>
                <c:pt idx="6">
                  <c:v>0.2</c:v>
                </c:pt>
                <c:pt idx="7">
                  <c:v>0.3</c:v>
                </c:pt>
                <c:pt idx="8">
                  <c:v>0.23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0.2</c:v>
                </c:pt>
                <c:pt idx="15">
                  <c:v>0.2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11">
                  <c:v>0.3</c:v>
                </c:pt>
                <c:pt idx="12">
                  <c:v>0.2</c:v>
                </c:pt>
                <c:pt idx="13">
                  <c:v>0.2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163648"/>
        <c:axId val="23165568"/>
      </c:scatterChart>
      <c:valAx>
        <c:axId val="231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3165568"/>
        <c:crosses val="autoZero"/>
        <c:crossBetween val="midCat"/>
        <c:majorUnit val="1"/>
      </c:valAx>
      <c:valAx>
        <c:axId val="23165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3163648"/>
        <c:crosses val="autoZero"/>
        <c:crossBetween val="midCat"/>
      </c:valAx>
      <c:spPr>
        <a:noFill/>
      </c:spPr>
    </c:plotArea>
    <c:legend>
      <c:legendPos val="l"/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/>
      <c:overlay val="0"/>
      <c:txPr>
        <a:bodyPr/>
        <a:lstStyle/>
        <a:p>
          <a:pPr>
            <a:defRPr b="1" i="0" baseline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70287455898012E-2"/>
          <c:y val="0.15180567706814427"/>
          <c:w val="0.88815295146930151"/>
          <c:h val="0.73071498007193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% of PCI</c:v>
                </c:pt>
                <c:pt idx="1">
                  <c:v>% of CA</c:v>
                </c:pt>
                <c:pt idx="2">
                  <c:v>% of PCI nonacute</c:v>
                </c:pt>
                <c:pt idx="3">
                  <c:v>% of PCI acute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64.099999999999994</c:v>
                </c:pt>
                <c:pt idx="1">
                  <c:v>55.5</c:v>
                </c:pt>
                <c:pt idx="2">
                  <c:v>70</c:v>
                </c:pt>
                <c:pt idx="3">
                  <c:v>52.7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% of PCI</c:v>
                </c:pt>
                <c:pt idx="1">
                  <c:v>% of CA</c:v>
                </c:pt>
                <c:pt idx="2">
                  <c:v>% of PCI nonacute</c:v>
                </c:pt>
                <c:pt idx="3">
                  <c:v>% of PCI acute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65.599999999999994</c:v>
                </c:pt>
                <c:pt idx="1">
                  <c:v>56.3</c:v>
                </c:pt>
                <c:pt idx="2">
                  <c:v>64.599999999999994</c:v>
                </c:pt>
                <c:pt idx="3">
                  <c:v>49.9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88448"/>
        <c:axId val="23294336"/>
      </c:barChart>
      <c:catAx>
        <c:axId val="2328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23294336"/>
        <c:crosses val="autoZero"/>
        <c:auto val="1"/>
        <c:lblAlgn val="ctr"/>
        <c:lblOffset val="100"/>
        <c:noMultiLvlLbl val="0"/>
      </c:catAx>
      <c:valAx>
        <c:axId val="2329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3288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7547638739729"/>
          <c:y val="7.0465795559579797E-2"/>
          <c:w val="0.72666493846362745"/>
          <c:h val="0.74367049368929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centers</c:v>
                </c:pt>
              </c:strCache>
            </c:strRef>
          </c:tx>
          <c:spPr>
            <a:solidFill>
              <a:schemeClr val="accent1"/>
            </a:solidFill>
            <a:ln w="13649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29</c:v>
                </c:pt>
                <c:pt idx="1">
                  <c:v>29</c:v>
                </c:pt>
                <c:pt idx="2">
                  <c:v>32</c:v>
                </c:pt>
                <c:pt idx="3">
                  <c:v>34</c:v>
                </c:pt>
                <c:pt idx="4">
                  <c:v>34</c:v>
                </c:pt>
                <c:pt idx="5">
                  <c:v>37</c:v>
                </c:pt>
                <c:pt idx="6">
                  <c:v>38</c:v>
                </c:pt>
                <c:pt idx="7">
                  <c:v>37</c:v>
                </c:pt>
                <c:pt idx="8">
                  <c:v>36</c:v>
                </c:pt>
                <c:pt idx="9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tables</c:v>
                </c:pt>
              </c:strCache>
            </c:strRef>
          </c:tx>
          <c:spPr>
            <a:solidFill>
              <a:schemeClr val="accent2"/>
            </a:solidFill>
            <a:ln w="1364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40</c:v>
                </c:pt>
                <c:pt idx="1">
                  <c:v>41</c:v>
                </c:pt>
                <c:pt idx="2">
                  <c:v>44</c:v>
                </c:pt>
                <c:pt idx="3">
                  <c:v>46</c:v>
                </c:pt>
                <c:pt idx="4">
                  <c:v>46</c:v>
                </c:pt>
                <c:pt idx="5">
                  <c:v>49</c:v>
                </c:pt>
                <c:pt idx="6">
                  <c:v>51</c:v>
                </c:pt>
                <c:pt idx="7">
                  <c:v>50</c:v>
                </c:pt>
                <c:pt idx="8">
                  <c:v>49</c:v>
                </c:pt>
                <c:pt idx="9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1.1757952820057031E-2"/>
                  <c:y val="-7.5586854553235331E-3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3.9603624288659421E-3"/>
                  <c:y val="-7.5586854553235331E-3"/>
                </c:manualLayout>
              </c:layout>
              <c:spPr/>
              <c:txPr>
                <a:bodyPr/>
                <a:lstStyle/>
                <a:p>
                  <a:pPr>
                    <a:defRPr sz="24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&gt;36 STEMI-PCI/y+c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Sheet1!$B$6:$K$6</c:f>
              <c:numCache>
                <c:formatCode>General</c:formatCode>
                <c:ptCount val="10"/>
                <c:pt idx="0">
                  <c:v>19</c:v>
                </c:pt>
                <c:pt idx="1">
                  <c:v>18</c:v>
                </c:pt>
                <c:pt idx="2">
                  <c:v>20</c:v>
                </c:pt>
                <c:pt idx="3">
                  <c:v>24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23</c:v>
                </c:pt>
                <c:pt idx="8">
                  <c:v>23</c:v>
                </c:pt>
                <c:pt idx="9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0608"/>
        <c:axId val="6262144"/>
      </c:barChart>
      <c:catAx>
        <c:axId val="62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626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62144"/>
        <c:scaling>
          <c:orientation val="minMax"/>
        </c:scaling>
        <c:delete val="0"/>
        <c:axPos val="l"/>
        <c:majorGridlines>
          <c:spPr>
            <a:ln w="341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4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6260608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0"/>
          <c:y val="0.64268129784813177"/>
          <c:w val="0.25426279796072043"/>
          <c:h val="0.3390536644844351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70287455898012E-2"/>
          <c:y val="5.8433662599580438E-2"/>
          <c:w val="0.88815295146930151"/>
          <c:h val="0.8240869478554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% of CA</c:v>
                </c:pt>
                <c:pt idx="1">
                  <c:v>% of PCI nonacute</c:v>
                </c:pt>
                <c:pt idx="2">
                  <c:v>% of PCI acute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24</c:v>
                </c:pt>
                <c:pt idx="1">
                  <c:v>20</c:v>
                </c:pt>
                <c:pt idx="2">
                  <c:v>34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% of CA</c:v>
                </c:pt>
                <c:pt idx="1">
                  <c:v>% of PCI nonacute</c:v>
                </c:pt>
                <c:pt idx="2">
                  <c:v>% of PCI acute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17</c:v>
                </c:pt>
                <c:pt idx="1">
                  <c:v>16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% of CA</c:v>
                </c:pt>
                <c:pt idx="1">
                  <c:v>% of PCI nonacute</c:v>
                </c:pt>
                <c:pt idx="2">
                  <c:v>% of PCI acute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20</c:v>
                </c:pt>
                <c:pt idx="1">
                  <c:v>16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78176"/>
        <c:axId val="23384064"/>
      </c:barChart>
      <c:catAx>
        <c:axId val="23378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3384064"/>
        <c:crosses val="autoZero"/>
        <c:auto val="1"/>
        <c:lblAlgn val="ctr"/>
        <c:lblOffset val="100"/>
        <c:noMultiLvlLbl val="0"/>
      </c:catAx>
      <c:valAx>
        <c:axId val="2338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3378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268702523295698E-2"/>
          <c:y val="4.6466170895304755E-2"/>
          <c:w val="0.75288077879153992"/>
          <c:h val="0.57001458151064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Tabelle1!$A$2:$A$12</c:f>
              <c:strCache>
                <c:ptCount val="11"/>
                <c:pt idx="0">
                  <c:v>KAG 2011</c:v>
                </c:pt>
                <c:pt idx="1">
                  <c:v>KAG 2012</c:v>
                </c:pt>
                <c:pt idx="3">
                  <c:v>PCI 2011</c:v>
                </c:pt>
                <c:pt idx="4">
                  <c:v>PCI 2012</c:v>
                </c:pt>
                <c:pt idx="6">
                  <c:v>PCI elektiv 2011</c:v>
                </c:pt>
                <c:pt idx="7">
                  <c:v>PCI elektiv 2012</c:v>
                </c:pt>
                <c:pt idx="9">
                  <c:v>PCIakut 2011</c:v>
                </c:pt>
                <c:pt idx="10">
                  <c:v>PCIakut2012</c:v>
                </c:pt>
              </c:strCache>
            </c:str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17.8</c:v>
                </c:pt>
                <c:pt idx="3">
                  <c:v>17.600000000000001</c:v>
                </c:pt>
                <c:pt idx="6">
                  <c:v>18.5</c:v>
                </c:pt>
                <c:pt idx="9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Tabelle1!$A$2:$A$12</c:f>
              <c:strCache>
                <c:ptCount val="11"/>
                <c:pt idx="0">
                  <c:v>KAG 2011</c:v>
                </c:pt>
                <c:pt idx="1">
                  <c:v>KAG 2012</c:v>
                </c:pt>
                <c:pt idx="3">
                  <c:v>PCI 2011</c:v>
                </c:pt>
                <c:pt idx="4">
                  <c:v>PCI 2012</c:v>
                </c:pt>
                <c:pt idx="6">
                  <c:v>PCI elektiv 2011</c:v>
                </c:pt>
                <c:pt idx="7">
                  <c:v>PCI elektiv 2012</c:v>
                </c:pt>
                <c:pt idx="9">
                  <c:v>PCIakut 2011</c:v>
                </c:pt>
                <c:pt idx="10">
                  <c:v>PCIakut2012</c:v>
                </c:pt>
              </c:strCache>
            </c:strRef>
          </c:cat>
          <c:val>
            <c:numRef>
              <c:f>Tabelle1!$C$2:$C$12</c:f>
              <c:numCache>
                <c:formatCode>General</c:formatCode>
                <c:ptCount val="11"/>
                <c:pt idx="1">
                  <c:v>22.7</c:v>
                </c:pt>
                <c:pt idx="4">
                  <c:v>23</c:v>
                </c:pt>
                <c:pt idx="7">
                  <c:v>22.8</c:v>
                </c:pt>
                <c:pt idx="10">
                  <c:v>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21376"/>
        <c:axId val="23222912"/>
      </c:barChart>
      <c:catAx>
        <c:axId val="2322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23222912"/>
        <c:crosses val="autoZero"/>
        <c:auto val="1"/>
        <c:lblAlgn val="ctr"/>
        <c:lblOffset val="100"/>
        <c:noMultiLvlLbl val="0"/>
      </c:catAx>
      <c:valAx>
        <c:axId val="2322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322137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170" b="1" i="0" baseline="0">
                <a:solidFill>
                  <a:schemeClr val="accent1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2170" b="1" i="0" baseline="0">
                <a:solidFill>
                  <a:schemeClr val="accent2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.84310127900679077"/>
          <c:y val="0.231762661611743"/>
          <c:w val="0.14818414364871058"/>
          <c:h val="0.34820307183824245"/>
        </c:manualLayout>
      </c:layout>
      <c:overlay val="0"/>
      <c:txPr>
        <a:bodyPr/>
        <a:lstStyle/>
        <a:p>
          <a:pPr>
            <a:defRPr sz="2170"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869502045949691"/>
          <c:y val="8.6546931293348353E-2"/>
          <c:w val="0.7142144071782166"/>
          <c:h val="0.7488931785357212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dPt>
            <c:idx val="12"/>
            <c:marker>
              <c:symbol val="diamond"/>
              <c:size val="14"/>
            </c:marker>
            <c:bubble3D val="0"/>
          </c:dPt>
          <c:xVal>
            <c:numRef>
              <c:f>Sheet1!$B$1:$O$1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xVal>
          <c:yVal>
            <c:numRef>
              <c:f>Sheet1!$B$2:$O$2</c:f>
              <c:numCache>
                <c:formatCode>General</c:formatCode>
                <c:ptCount val="14"/>
                <c:pt idx="0">
                  <c:v>2.2999999999999998</c:v>
                </c:pt>
                <c:pt idx="1">
                  <c:v>2.1</c:v>
                </c:pt>
                <c:pt idx="2">
                  <c:v>3.2</c:v>
                </c:pt>
                <c:pt idx="3">
                  <c:v>2.5</c:v>
                </c:pt>
                <c:pt idx="4">
                  <c:v>2.2000000000000002</c:v>
                </c:pt>
                <c:pt idx="5">
                  <c:v>1.7</c:v>
                </c:pt>
                <c:pt idx="6">
                  <c:v>3.6</c:v>
                </c:pt>
                <c:pt idx="7">
                  <c:v>8.1999999999999993</c:v>
                </c:pt>
                <c:pt idx="8">
                  <c:v>7.2</c:v>
                </c:pt>
                <c:pt idx="9">
                  <c:v>7.5</c:v>
                </c:pt>
                <c:pt idx="10">
                  <c:v>13.1</c:v>
                </c:pt>
                <c:pt idx="11">
                  <c:v>16.899999999999999</c:v>
                </c:pt>
                <c:pt idx="12">
                  <c:v>17.600000000000001</c:v>
                </c:pt>
                <c:pt idx="13">
                  <c:v>23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Sheet1!$B$1:$O$1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xVal>
          <c:yVal>
            <c:numRef>
              <c:f>Sheet1!$B$3:$O$3</c:f>
              <c:numCache>
                <c:formatCode>General</c:formatCode>
                <c:ptCount val="14"/>
                <c:pt idx="1">
                  <c:v>0.9</c:v>
                </c:pt>
                <c:pt idx="5">
                  <c:v>1.3</c:v>
                </c:pt>
                <c:pt idx="11">
                  <c:v>15</c:v>
                </c:pt>
                <c:pt idx="12">
                  <c:v>26</c:v>
                </c:pt>
                <c:pt idx="13">
                  <c:v>28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french CH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10"/>
            <c:marker>
              <c:symbol val="triangle"/>
              <c:size val="13"/>
              <c:spPr>
                <a:solidFill>
                  <a:schemeClr val="bg2">
                    <a:lumMod val="75000"/>
                    <a:lumOff val="25000"/>
                  </a:schemeClr>
                </a:solidFill>
                <a:ln w="22225">
                  <a:solidFill>
                    <a:srgbClr val="000000">
                      <a:lumMod val="75000"/>
                      <a:lumOff val="25000"/>
                    </a:srgbClr>
                  </a:solidFill>
                </a:ln>
              </c:spPr>
            </c:marker>
            <c:bubble3D val="0"/>
          </c:dPt>
          <c:xVal>
            <c:numRef>
              <c:f>Sheet1!$B$1:$O$1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xVal>
          <c:yVal>
            <c:numRef>
              <c:f>Sheet1!$B$4:$O$4</c:f>
              <c:numCache>
                <c:formatCode>General</c:formatCode>
                <c:ptCount val="14"/>
                <c:pt idx="9">
                  <c:v>23</c:v>
                </c:pt>
                <c:pt idx="10">
                  <c:v>32</c:v>
                </c:pt>
                <c:pt idx="11">
                  <c:v>43</c:v>
                </c:pt>
                <c:pt idx="12">
                  <c:v>50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german CH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Sheet1!$B$1:$O$1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xVal>
          <c:yVal>
            <c:numRef>
              <c:f>Sheet1!$B$5:$O$5</c:f>
              <c:numCache>
                <c:formatCode>General</c:formatCode>
                <c:ptCount val="14"/>
                <c:pt idx="9">
                  <c:v>2</c:v>
                </c:pt>
                <c:pt idx="10">
                  <c:v>6</c:v>
                </c:pt>
                <c:pt idx="12">
                  <c:v>18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star"/>
            <c:size val="12"/>
            <c:spPr>
              <a:solidFill>
                <a:srgbClr val="FFFFFF"/>
              </a:solidFill>
            </c:spPr>
          </c:marker>
          <c:xVal>
            <c:numRef>
              <c:f>Sheet1!$B$1:$O$1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xVal>
          <c:yVal>
            <c:numRef>
              <c:f>Sheet1!$B$6:$O$6</c:f>
              <c:numCache>
                <c:formatCode>General</c:formatCode>
                <c:ptCount val="14"/>
                <c:pt idx="12">
                  <c:v>57.2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03904"/>
        <c:axId val="23414272"/>
      </c:scatterChart>
      <c:valAx>
        <c:axId val="2340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3414272"/>
        <c:crosses val="autoZero"/>
        <c:crossBetween val="midCat"/>
        <c:majorUnit val="1"/>
      </c:valAx>
      <c:valAx>
        <c:axId val="2341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3403904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9563538894E-3"/>
          <c:y val="0.44250916564826132"/>
          <c:w val="0.18903220633879741"/>
          <c:h val="0.32639528147666191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66042530791192"/>
          <c:y val="8.5327960430062424E-2"/>
          <c:w val="0.833236726003868"/>
          <c:h val="0.7648502670282358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Sheet1!$B$2:$L$2</c:f>
              <c:numCache>
                <c:formatCode>General</c:formatCode>
                <c:ptCount val="11"/>
                <c:pt idx="0">
                  <c:v>14.2</c:v>
                </c:pt>
                <c:pt idx="1">
                  <c:v>16.100000000000001</c:v>
                </c:pt>
                <c:pt idx="2">
                  <c:v>18.2</c:v>
                </c:pt>
                <c:pt idx="3">
                  <c:v>18.100000000000001</c:v>
                </c:pt>
                <c:pt idx="4">
                  <c:v>17.5</c:v>
                </c:pt>
                <c:pt idx="5">
                  <c:v>15.7</c:v>
                </c:pt>
                <c:pt idx="6">
                  <c:v>16.899999999999999</c:v>
                </c:pt>
                <c:pt idx="7">
                  <c:v>15.6</c:v>
                </c:pt>
                <c:pt idx="8">
                  <c:v>13.9</c:v>
                </c:pt>
                <c:pt idx="9">
                  <c:v>13.5</c:v>
                </c:pt>
                <c:pt idx="10">
                  <c:v>15.7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Sheet1!$B$3:$L$3</c:f>
              <c:numCache>
                <c:formatCode>General</c:formatCode>
                <c:ptCount val="11"/>
                <c:pt idx="5">
                  <c:v>20</c:v>
                </c:pt>
                <c:pt idx="6">
                  <c:v>19</c:v>
                </c:pt>
                <c:pt idx="7">
                  <c:v>20</c:v>
                </c:pt>
                <c:pt idx="8">
                  <c:v>23</c:v>
                </c:pt>
                <c:pt idx="10">
                  <c:v>19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Sheet1!$B$1:$L$1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xVal>
          <c:yVal>
            <c:numRef>
              <c:f>Sheet1!$B$4:$L$4</c:f>
              <c:numCache>
                <c:formatCode>General</c:formatCode>
                <c:ptCount val="11"/>
                <c:pt idx="1">
                  <c:v>17</c:v>
                </c:pt>
                <c:pt idx="2">
                  <c:v>17</c:v>
                </c:pt>
                <c:pt idx="3">
                  <c:v>19.5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635072"/>
        <c:axId val="23636992"/>
      </c:scatterChart>
      <c:valAx>
        <c:axId val="2363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3636992"/>
        <c:crosses val="autoZero"/>
        <c:crossBetween val="midCat"/>
        <c:majorUnit val="1"/>
      </c:valAx>
      <c:valAx>
        <c:axId val="2363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3635072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2"/>
                </a:solidFill>
                <a:effectLst/>
              </a:defRPr>
            </a:pPr>
            <a:endParaRPr lang="de-DE"/>
          </a:p>
        </c:txPr>
      </c:legendEntry>
      <c:layout/>
      <c:overlay val="0"/>
      <c:txPr>
        <a:bodyPr/>
        <a:lstStyle/>
        <a:p>
          <a:pPr>
            <a:defRPr b="1" i="0" baseline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55690506007008E-2"/>
          <c:y val="2.53915135608049E-2"/>
          <c:w val="0.89808164502313026"/>
          <c:h val="0.66752883162331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cat>
            <c:strRef>
              <c:f>Tabelle1!$A$2:$A$8</c:f>
              <c:strCache>
                <c:ptCount val="7"/>
                <c:pt idx="0">
                  <c:v>PTSMA %</c:v>
                </c:pt>
                <c:pt idx="1">
                  <c:v>bioabSTENT %</c:v>
                </c:pt>
                <c:pt idx="2">
                  <c:v>CTO %</c:v>
                </c:pt>
                <c:pt idx="3">
                  <c:v>FFR %</c:v>
                </c:pt>
                <c:pt idx="4">
                  <c:v>IVUS %</c:v>
                </c:pt>
                <c:pt idx="5">
                  <c:v>OCT % </c:v>
                </c:pt>
                <c:pt idx="6">
                  <c:v>shock PCI %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3.9E-2</c:v>
                </c:pt>
                <c:pt idx="1">
                  <c:v>0.55000000000000004</c:v>
                </c:pt>
                <c:pt idx="2">
                  <c:v>3.1</c:v>
                </c:pt>
                <c:pt idx="3">
                  <c:v>10.62</c:v>
                </c:pt>
                <c:pt idx="4">
                  <c:v>3.97</c:v>
                </c:pt>
                <c:pt idx="5">
                  <c:v>1.7</c:v>
                </c:pt>
                <c:pt idx="6">
                  <c:v>2.4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strRef>
              <c:f>Tabelle1!$A$2:$A$8</c:f>
              <c:strCache>
                <c:ptCount val="7"/>
                <c:pt idx="0">
                  <c:v>PTSMA %</c:v>
                </c:pt>
                <c:pt idx="1">
                  <c:v>bioabSTENT %</c:v>
                </c:pt>
                <c:pt idx="2">
                  <c:v>CTO %</c:v>
                </c:pt>
                <c:pt idx="3">
                  <c:v>FFR %</c:v>
                </c:pt>
                <c:pt idx="4">
                  <c:v>IVUS %</c:v>
                </c:pt>
                <c:pt idx="5">
                  <c:v>OCT % </c:v>
                </c:pt>
                <c:pt idx="6">
                  <c:v>shock PCI %</c:v>
                </c:pt>
              </c:strCache>
            </c:strRef>
          </c:cat>
          <c:val>
            <c:numRef>
              <c:f>Tabelle1!$C$2:$C$8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0.79</c:v>
                </c:pt>
                <c:pt idx="2">
                  <c:v>3.65</c:v>
                </c:pt>
                <c:pt idx="3">
                  <c:v>7.83</c:v>
                </c:pt>
                <c:pt idx="4">
                  <c:v>1.92</c:v>
                </c:pt>
                <c:pt idx="5">
                  <c:v>0.81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03392"/>
        <c:axId val="23804928"/>
      </c:barChart>
      <c:catAx>
        <c:axId val="23803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70"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3804928"/>
        <c:crosses val="autoZero"/>
        <c:auto val="1"/>
        <c:lblAlgn val="ctr"/>
        <c:lblOffset val="100"/>
        <c:noMultiLvlLbl val="0"/>
      </c:catAx>
      <c:valAx>
        <c:axId val="2380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23803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99544828138312"/>
          <c:y val="0.38912729359847065"/>
          <c:w val="8.7289954768725808E-2"/>
          <c:h val="0.172110333922924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14697590905712"/>
          <c:y val="2.5994347559158467E-2"/>
          <c:w val="0.85623461413760216"/>
          <c:h val="0.63104307156664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Mitraclip</c:v>
                </c:pt>
                <c:pt idx="1">
                  <c:v>PFOASDPDAVSD</c:v>
                </c:pt>
                <c:pt idx="2">
                  <c:v>IABP</c:v>
                </c:pt>
                <c:pt idx="3">
                  <c:v>PeRenaleDe</c:v>
                </c:pt>
                <c:pt idx="4">
                  <c:v>rotablator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51</c:v>
                </c:pt>
                <c:pt idx="1">
                  <c:v>193</c:v>
                </c:pt>
                <c:pt idx="2">
                  <c:v>121</c:v>
                </c:pt>
                <c:pt idx="3">
                  <c:v>151</c:v>
                </c:pt>
                <c:pt idx="4">
                  <c:v>312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Mitraclip</c:v>
                </c:pt>
                <c:pt idx="1">
                  <c:v>PFOASDPDAVSD</c:v>
                </c:pt>
                <c:pt idx="2">
                  <c:v>IABP</c:v>
                </c:pt>
                <c:pt idx="3">
                  <c:v>PeRenaleDe</c:v>
                </c:pt>
                <c:pt idx="4">
                  <c:v>rotablator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122</c:v>
                </c:pt>
                <c:pt idx="1">
                  <c:v>802</c:v>
                </c:pt>
                <c:pt idx="2">
                  <c:v>429</c:v>
                </c:pt>
                <c:pt idx="3">
                  <c:v>116</c:v>
                </c:pt>
                <c:pt idx="4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43584"/>
        <c:axId val="23845120"/>
      </c:barChart>
      <c:catAx>
        <c:axId val="2384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23845120"/>
        <c:crosses val="autoZero"/>
        <c:auto val="1"/>
        <c:lblAlgn val="ctr"/>
        <c:lblOffset val="100"/>
        <c:noMultiLvlLbl val="0"/>
      </c:catAx>
      <c:valAx>
        <c:axId val="2384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23843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83833393374847"/>
          <c:y val="4.7376543209876554E-2"/>
          <c:w val="0.77470479588744212"/>
          <c:h val="0.8351441139302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</c:v>
                </c:pt>
              </c:strCache>
            </c:strRef>
          </c:tx>
          <c:invertIfNegative val="0"/>
          <c:cat>
            <c:numRef>
              <c:f>Tabelle1!$A$2:$A$12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7</c:v>
                </c:pt>
                <c:pt idx="1">
                  <c:v>4</c:v>
                </c:pt>
                <c:pt idx="2">
                  <c:v>13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numRef>
              <c:f>Tabelle1!$A$2:$A$12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Tabelle1!$C$2:$C$12</c:f>
              <c:numCache>
                <c:formatCode>General</c:formatCode>
                <c:ptCount val="11"/>
                <c:pt idx="8">
                  <c:v>0</c:v>
                </c:pt>
                <c:pt idx="9">
                  <c:v>114</c:v>
                </c:pt>
                <c:pt idx="10">
                  <c:v>179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numRef>
              <c:f>Tabelle1!$A$2:$A$12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Tabelle1!$D$2:$D$12</c:f>
              <c:numCache>
                <c:formatCode>General</c:formatCode>
                <c:ptCount val="11"/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28896"/>
        <c:axId val="23730432"/>
      </c:barChart>
      <c:catAx>
        <c:axId val="2372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30432"/>
        <c:crosses val="autoZero"/>
        <c:auto val="1"/>
        <c:lblAlgn val="ctr"/>
        <c:lblOffset val="100"/>
        <c:noMultiLvlLbl val="0"/>
      </c:catAx>
      <c:valAx>
        <c:axId val="23730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28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884811784147927E-2"/>
          <c:y val="4.7376543209876554E-2"/>
          <c:w val="0.65077590791348727"/>
          <c:h val="0.76006513074754545"/>
        </c:manualLayout>
      </c:layout>
      <c:barChart>
        <c:barDir val="col"/>
        <c:grouping val="stacked"/>
        <c:varyColors val="0"/>
        <c:ser>
          <c:idx val="9"/>
          <c:order val="0"/>
          <c:tx>
            <c:strRef>
              <c:f>Sheet1!$A$3</c:f>
              <c:strCache>
                <c:ptCount val="1"/>
                <c:pt idx="0">
                  <c:v>PTSMA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Sheet1!$B$1:$L$2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15</c:v>
                </c:pt>
                <c:pt idx="4">
                  <c:v>11</c:v>
                </c:pt>
                <c:pt idx="5">
                  <c:v>16</c:v>
                </c:pt>
                <c:pt idx="6">
                  <c:v>13</c:v>
                </c:pt>
                <c:pt idx="7">
                  <c:v>30</c:v>
                </c:pt>
                <c:pt idx="8">
                  <c:v>9</c:v>
                </c:pt>
                <c:pt idx="9">
                  <c:v>14</c:v>
                </c:pt>
                <c:pt idx="10">
                  <c:v>8</c:v>
                </c:pt>
              </c:numCache>
            </c:numRef>
          </c:val>
        </c:ser>
        <c:ser>
          <c:idx val="0"/>
          <c:order val="1"/>
          <c:tx>
            <c:strRef>
              <c:f>Sheet1!$A$4</c:f>
              <c:strCache>
                <c:ptCount val="1"/>
                <c:pt idx="0">
                  <c:v>REnalDenerv</c:v>
                </c:pt>
              </c:strCache>
            </c:strRef>
          </c:tx>
          <c:invertIfNegative val="0"/>
          <c:cat>
            <c:strRef>
              <c:f>Sheet1!$B$1:$L$2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7">
                  <c:v>0</c:v>
                </c:pt>
                <c:pt idx="8">
                  <c:v>35</c:v>
                </c:pt>
                <c:pt idx="9">
                  <c:v>104</c:v>
                </c:pt>
                <c:pt idx="10">
                  <c:v>151</c:v>
                </c:pt>
              </c:numCache>
            </c:numRef>
          </c:val>
        </c:ser>
        <c:ser>
          <c:idx val="1"/>
          <c:order val="2"/>
          <c:tx>
            <c:strRef>
              <c:f>Sheet1!$A$5</c:f>
              <c:strCache>
                <c:ptCount val="1"/>
                <c:pt idx="0">
                  <c:v>NOGA mapping</c:v>
                </c:pt>
              </c:strCache>
            </c:strRef>
          </c:tx>
          <c:invertIfNegative val="0"/>
          <c:cat>
            <c:strRef>
              <c:f>Sheet1!$B$1:$L$2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Sheet1!$B$5:$L$5</c:f>
              <c:numCache>
                <c:formatCode>General</c:formatCode>
                <c:ptCount val="11"/>
                <c:pt idx="1">
                  <c:v>16</c:v>
                </c:pt>
                <c:pt idx="2">
                  <c:v>26</c:v>
                </c:pt>
                <c:pt idx="3">
                  <c:v>26</c:v>
                </c:pt>
                <c:pt idx="4">
                  <c:v>21</c:v>
                </c:pt>
                <c:pt idx="5">
                  <c:v>65</c:v>
                </c:pt>
                <c:pt idx="6">
                  <c:v>68</c:v>
                </c:pt>
                <c:pt idx="7">
                  <c:v>50</c:v>
                </c:pt>
                <c:pt idx="8">
                  <c:v>43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3"/>
          <c:tx>
            <c:strRef>
              <c:f>Sheet1!$A$6</c:f>
              <c:strCache>
                <c:ptCount val="1"/>
                <c:pt idx="0">
                  <c:v>Thrombin lokal</c:v>
                </c:pt>
              </c:strCache>
            </c:strRef>
          </c:tx>
          <c:invertIfNegative val="0"/>
          <c:cat>
            <c:strRef>
              <c:f>Sheet1!$B$1:$L$2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Sheet1!$B$6:$L$6</c:f>
              <c:numCache>
                <c:formatCode>General</c:formatCode>
                <c:ptCount val="11"/>
                <c:pt idx="2">
                  <c:v>88</c:v>
                </c:pt>
                <c:pt idx="3">
                  <c:v>143</c:v>
                </c:pt>
                <c:pt idx="4">
                  <c:v>115</c:v>
                </c:pt>
                <c:pt idx="5">
                  <c:v>77</c:v>
                </c:pt>
                <c:pt idx="6">
                  <c:v>96</c:v>
                </c:pt>
                <c:pt idx="7">
                  <c:v>120</c:v>
                </c:pt>
                <c:pt idx="8">
                  <c:v>140</c:v>
                </c:pt>
                <c:pt idx="9">
                  <c:v>129</c:v>
                </c:pt>
                <c:pt idx="10">
                  <c:v>126</c:v>
                </c:pt>
              </c:numCache>
            </c:numRef>
          </c:val>
        </c:ser>
        <c:ser>
          <c:idx val="3"/>
          <c:order val="4"/>
          <c:tx>
            <c:strRef>
              <c:f>Sheet1!$A$7</c:f>
              <c:strCache>
                <c:ptCount val="1"/>
                <c:pt idx="0">
                  <c:v>MitraClip</c:v>
                </c:pt>
              </c:strCache>
            </c:strRef>
          </c:tx>
          <c:invertIfNegative val="0"/>
          <c:cat>
            <c:strRef>
              <c:f>Sheet1!$B$1:$L$2</c:f>
              <c:strCach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strCache>
            </c:strRef>
          </c:cat>
          <c:val>
            <c:numRef>
              <c:f>Sheet1!$B$7:$L$7</c:f>
              <c:numCache>
                <c:formatCode>General</c:formatCode>
                <c:ptCount val="11"/>
                <c:pt idx="7">
                  <c:v>7</c:v>
                </c:pt>
                <c:pt idx="8">
                  <c:v>20</c:v>
                </c:pt>
                <c:pt idx="9">
                  <c:v>39</c:v>
                </c:pt>
                <c:pt idx="10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3775488"/>
        <c:axId val="23785472"/>
      </c:barChart>
      <c:catAx>
        <c:axId val="2377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23785472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23785472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377548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/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873652945302662E-2"/>
          <c:y val="7.1429563381846459E-2"/>
          <c:w val="0.68026682788236315"/>
          <c:h val="0.77137778342089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Defektverschl.</c:v>
                </c:pt>
              </c:strCache>
            </c:strRef>
          </c:tx>
          <c:spPr>
            <a:solidFill>
              <a:srgbClr val="00FFFF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Sheet1!$B$8:$L$8</c:f>
              <c:numCache>
                <c:formatCode>General</c:formatCode>
                <c:ptCount val="11"/>
                <c:pt idx="1">
                  <c:v>162</c:v>
                </c:pt>
                <c:pt idx="2">
                  <c:v>243</c:v>
                </c:pt>
                <c:pt idx="3">
                  <c:v>269</c:v>
                </c:pt>
                <c:pt idx="4">
                  <c:v>332</c:v>
                </c:pt>
                <c:pt idx="5">
                  <c:v>214</c:v>
                </c:pt>
                <c:pt idx="6">
                  <c:v>202</c:v>
                </c:pt>
                <c:pt idx="7">
                  <c:v>296</c:v>
                </c:pt>
                <c:pt idx="8">
                  <c:v>274</c:v>
                </c:pt>
                <c:pt idx="9">
                  <c:v>236</c:v>
                </c:pt>
                <c:pt idx="10">
                  <c:v>193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DE Balloon</c:v>
                </c:pt>
              </c:strCache>
            </c:strRef>
          </c:tx>
          <c:spPr>
            <a:solidFill>
              <a:schemeClr val="accent2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Sheet1!$B$9:$L$9</c:f>
              <c:numCache>
                <c:formatCode>General</c:formatCode>
                <c:ptCount val="11"/>
                <c:pt idx="7">
                  <c:v>253</c:v>
                </c:pt>
                <c:pt idx="8">
                  <c:v>370</c:v>
                </c:pt>
                <c:pt idx="9">
                  <c:v>757</c:v>
                </c:pt>
                <c:pt idx="10">
                  <c:v>723</c:v>
                </c:pt>
              </c:numCache>
            </c:numRef>
          </c:val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(„Catheter Thrombectomy“ or 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Sheet1!$B$7:$L$7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Sheet1!$B$10:$L$10</c:f>
              <c:numCache>
                <c:formatCode>General</c:formatCode>
                <c:ptCount val="11"/>
                <c:pt idx="0">
                  <c:v>148</c:v>
                </c:pt>
                <c:pt idx="1">
                  <c:v>173</c:v>
                </c:pt>
                <c:pt idx="2">
                  <c:v>213</c:v>
                </c:pt>
                <c:pt idx="3">
                  <c:v>380</c:v>
                </c:pt>
                <c:pt idx="4">
                  <c:v>580</c:v>
                </c:pt>
                <c:pt idx="5">
                  <c:v>950</c:v>
                </c:pt>
                <c:pt idx="6">
                  <c:v>1065</c:v>
                </c:pt>
                <c:pt idx="7">
                  <c:v>1405</c:v>
                </c:pt>
                <c:pt idx="8">
                  <c:v>1596</c:v>
                </c:pt>
                <c:pt idx="9">
                  <c:v>1896</c:v>
                </c:pt>
                <c:pt idx="10">
                  <c:v>1848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3988480"/>
        <c:axId val="23998464"/>
      </c:barChart>
      <c:catAx>
        <c:axId val="2398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23998464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23998464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398848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077958494765543"/>
          <c:y val="0.18574344914057167"/>
          <c:w val="0.21110710295984697"/>
          <c:h val="0.48741766787817226"/>
        </c:manualLayout>
      </c:layout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409361952953008E-2"/>
          <c:y val="8.6546931293348353E-2"/>
          <c:w val="0.67929323043126832"/>
          <c:h val="0.75626041550939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i.c.PRESSURE</c:v>
                </c:pt>
              </c:strCache>
            </c:strRef>
          </c:tx>
          <c:spPr>
            <a:solidFill>
              <a:srgbClr val="00FFFF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Sheet1!$B$8:$V$8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Sheet1!$B$9:$V$9</c:f>
              <c:numCache>
                <c:formatCode>General</c:formatCode>
                <c:ptCount val="21"/>
                <c:pt idx="11">
                  <c:v>242</c:v>
                </c:pt>
                <c:pt idx="12">
                  <c:v>312</c:v>
                </c:pt>
                <c:pt idx="13">
                  <c:v>709</c:v>
                </c:pt>
                <c:pt idx="14">
                  <c:v>879</c:v>
                </c:pt>
                <c:pt idx="15">
                  <c:v>1184</c:v>
                </c:pt>
                <c:pt idx="16">
                  <c:v>1548</c:v>
                </c:pt>
                <c:pt idx="17">
                  <c:v>1649</c:v>
                </c:pt>
                <c:pt idx="18">
                  <c:v>1732</c:v>
                </c:pt>
                <c:pt idx="19">
                  <c:v>1908</c:v>
                </c:pt>
                <c:pt idx="20">
                  <c:v>2182</c:v>
                </c:pt>
              </c:numCache>
            </c:numRef>
          </c:val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ROTABL</c:v>
                </c:pt>
              </c:strCache>
            </c:strRef>
          </c:tx>
          <c:spPr>
            <a:solidFill>
              <a:schemeClr val="accent2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Sheet1!$B$8:$V$8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Sheet1!$B$10:$V$10</c:f>
              <c:numCache>
                <c:formatCode>General</c:formatCode>
                <c:ptCount val="21"/>
                <c:pt idx="0">
                  <c:v>10</c:v>
                </c:pt>
                <c:pt idx="1">
                  <c:v>28</c:v>
                </c:pt>
                <c:pt idx="2">
                  <c:v>73</c:v>
                </c:pt>
                <c:pt idx="3">
                  <c:v>97</c:v>
                </c:pt>
                <c:pt idx="4">
                  <c:v>94</c:v>
                </c:pt>
                <c:pt idx="5">
                  <c:v>290</c:v>
                </c:pt>
                <c:pt idx="6">
                  <c:v>257</c:v>
                </c:pt>
                <c:pt idx="7">
                  <c:v>174</c:v>
                </c:pt>
                <c:pt idx="8">
                  <c:v>224</c:v>
                </c:pt>
                <c:pt idx="9">
                  <c:v>226</c:v>
                </c:pt>
                <c:pt idx="10">
                  <c:v>233</c:v>
                </c:pt>
                <c:pt idx="11">
                  <c:v>236</c:v>
                </c:pt>
                <c:pt idx="12">
                  <c:v>158</c:v>
                </c:pt>
                <c:pt idx="13">
                  <c:v>221</c:v>
                </c:pt>
                <c:pt idx="14">
                  <c:v>230</c:v>
                </c:pt>
                <c:pt idx="15">
                  <c:v>243</c:v>
                </c:pt>
                <c:pt idx="16">
                  <c:v>278</c:v>
                </c:pt>
                <c:pt idx="17">
                  <c:v>292</c:v>
                </c:pt>
                <c:pt idx="18">
                  <c:v>265</c:v>
                </c:pt>
                <c:pt idx="19">
                  <c:v>336</c:v>
                </c:pt>
                <c:pt idx="20">
                  <c:v>312</c:v>
                </c:pt>
              </c:numCache>
            </c:numRef>
          </c:val>
        </c:ser>
        <c:ser>
          <c:idx val="2"/>
          <c:order val="2"/>
          <c:tx>
            <c:strRef>
              <c:f>Sheet1!$A$11</c:f>
              <c:strCache>
                <c:ptCount val="1"/>
                <c:pt idx="0">
                  <c:v>IVUS</c:v>
                </c:pt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Sheet1!$B$8:$V$8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Sheet1!$B$11:$V$11</c:f>
              <c:numCache>
                <c:formatCode>General</c:formatCode>
                <c:ptCount val="21"/>
                <c:pt idx="5">
                  <c:v>175</c:v>
                </c:pt>
                <c:pt idx="6">
                  <c:v>413</c:v>
                </c:pt>
                <c:pt idx="7">
                  <c:v>355</c:v>
                </c:pt>
                <c:pt idx="8">
                  <c:v>456</c:v>
                </c:pt>
                <c:pt idx="9">
                  <c:v>500</c:v>
                </c:pt>
                <c:pt idx="10">
                  <c:v>768</c:v>
                </c:pt>
                <c:pt idx="11">
                  <c:v>604</c:v>
                </c:pt>
                <c:pt idx="12">
                  <c:v>629</c:v>
                </c:pt>
                <c:pt idx="13">
                  <c:v>734</c:v>
                </c:pt>
                <c:pt idx="14">
                  <c:v>746</c:v>
                </c:pt>
                <c:pt idx="15">
                  <c:v>1034</c:v>
                </c:pt>
                <c:pt idx="16">
                  <c:v>1096</c:v>
                </c:pt>
                <c:pt idx="17">
                  <c:v>1036</c:v>
                </c:pt>
                <c:pt idx="18">
                  <c:v>961</c:v>
                </c:pt>
                <c:pt idx="19">
                  <c:v>910</c:v>
                </c:pt>
                <c:pt idx="20">
                  <c:v>816</c:v>
                </c:pt>
              </c:numCache>
            </c:numRef>
          </c:val>
        </c:ser>
        <c:ser>
          <c:idx val="9"/>
          <c:order val="3"/>
          <c:tx>
            <c:strRef>
              <c:f>Sheet1!$A$12</c:f>
              <c:strCache>
                <c:ptCount val="1"/>
              </c:strCache>
            </c:strRef>
          </c:tx>
          <c:spPr>
            <a:solidFill>
              <a:srgbClr val="FFFF00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Sheet1!$B$8:$V$8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Sheet1!$B$12:$V$12</c:f>
              <c:numCache>
                <c:formatCode>General</c:formatCode>
                <c:ptCount val="21"/>
              </c:numCache>
            </c:numRef>
          </c:val>
        </c:ser>
        <c:ser>
          <c:idx val="8"/>
          <c:order val="4"/>
          <c:tx>
            <c:strRef>
              <c:f>Sheet1!$A$13</c:f>
              <c:strCache>
                <c:ptCount val="1"/>
                <c:pt idx="0">
                  <c:v>DES</c:v>
                </c:pt>
              </c:strCache>
            </c:strRef>
          </c:tx>
          <c:spPr>
            <a:solidFill>
              <a:srgbClr val="FF0000"/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Sheet1!$B$8:$V$8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Sheet1!$B$13:$V$13</c:f>
              <c:numCache>
                <c:formatCode>General</c:formatCode>
                <c:ptCount val="21"/>
                <c:pt idx="9">
                  <c:v>0</c:v>
                </c:pt>
                <c:pt idx="10">
                  <c:v>620</c:v>
                </c:pt>
                <c:pt idx="11">
                  <c:v>2938</c:v>
                </c:pt>
                <c:pt idx="12">
                  <c:v>6430</c:v>
                </c:pt>
                <c:pt idx="13">
                  <c:v>11209</c:v>
                </c:pt>
                <c:pt idx="14">
                  <c:v>12037</c:v>
                </c:pt>
                <c:pt idx="15">
                  <c:v>11217</c:v>
                </c:pt>
                <c:pt idx="16">
                  <c:v>11579</c:v>
                </c:pt>
                <c:pt idx="17">
                  <c:v>12221</c:v>
                </c:pt>
                <c:pt idx="18">
                  <c:v>13847</c:v>
                </c:pt>
                <c:pt idx="19">
                  <c:v>14166</c:v>
                </c:pt>
                <c:pt idx="20">
                  <c:v>15778</c:v>
                </c:pt>
              </c:numCache>
            </c:numRef>
          </c:val>
        </c:ser>
        <c:ser>
          <c:idx val="3"/>
          <c:order val="5"/>
          <c:tx>
            <c:strRef>
              <c:f>Sheet1!$A$14</c:f>
              <c:strCache>
                <c:ptCount val="1"/>
                <c:pt idx="0">
                  <c:v>STENT</c:v>
                </c:pt>
              </c:strCache>
            </c:strRef>
          </c:tx>
          <c:invertIfNegative val="0"/>
          <c:cat>
            <c:numRef>
              <c:f>Sheet1!$B$8:$V$8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Sheet1!$B$14:$V$14</c:f>
              <c:numCache>
                <c:formatCode>General</c:formatCode>
                <c:ptCount val="21"/>
                <c:pt idx="0">
                  <c:v>89</c:v>
                </c:pt>
                <c:pt idx="1">
                  <c:v>182</c:v>
                </c:pt>
                <c:pt idx="2">
                  <c:v>437</c:v>
                </c:pt>
                <c:pt idx="3">
                  <c:v>1572</c:v>
                </c:pt>
                <c:pt idx="4">
                  <c:v>3129</c:v>
                </c:pt>
                <c:pt idx="5">
                  <c:v>4390</c:v>
                </c:pt>
                <c:pt idx="6">
                  <c:v>5838</c:v>
                </c:pt>
                <c:pt idx="7">
                  <c:v>6883</c:v>
                </c:pt>
                <c:pt idx="8">
                  <c:v>7973</c:v>
                </c:pt>
                <c:pt idx="9">
                  <c:v>9756</c:v>
                </c:pt>
                <c:pt idx="10">
                  <c:v>11455</c:v>
                </c:pt>
                <c:pt idx="11">
                  <c:v>13113</c:v>
                </c:pt>
                <c:pt idx="12">
                  <c:v>14586</c:v>
                </c:pt>
                <c:pt idx="13">
                  <c:v>16880</c:v>
                </c:pt>
                <c:pt idx="14">
                  <c:v>17399</c:v>
                </c:pt>
                <c:pt idx="15">
                  <c:v>17494</c:v>
                </c:pt>
                <c:pt idx="16">
                  <c:v>17340</c:v>
                </c:pt>
                <c:pt idx="17">
                  <c:v>17753</c:v>
                </c:pt>
                <c:pt idx="18">
                  <c:v>18561</c:v>
                </c:pt>
                <c:pt idx="19">
                  <c:v>18427</c:v>
                </c:pt>
                <c:pt idx="20">
                  <c:v>18577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4053248"/>
        <c:axId val="24054784"/>
      </c:barChart>
      <c:catAx>
        <c:axId val="2405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24054784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24054784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405324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/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287166072560255"/>
          <c:y val="5.6312206642160134E-2"/>
          <c:w val="0.66815109029806963"/>
          <c:h val="0.7917256796319616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 8.12-8.43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2351</c:v>
                </c:pt>
                <c:pt idx="1">
                  <c:v>2721</c:v>
                </c:pt>
                <c:pt idx="2">
                  <c:v>2637</c:v>
                </c:pt>
                <c:pt idx="3">
                  <c:v>2996</c:v>
                </c:pt>
                <c:pt idx="4">
                  <c:v>3296</c:v>
                </c:pt>
                <c:pt idx="5">
                  <c:v>3726</c:v>
                </c:pt>
                <c:pt idx="6">
                  <c:v>3927</c:v>
                </c:pt>
                <c:pt idx="7">
                  <c:v>4082</c:v>
                </c:pt>
                <c:pt idx="8">
                  <c:v>4417</c:v>
                </c:pt>
                <c:pt idx="9">
                  <c:v>4803</c:v>
                </c:pt>
                <c:pt idx="10">
                  <c:v>5093</c:v>
                </c:pt>
                <c:pt idx="11">
                  <c:v>5415</c:v>
                </c:pt>
                <c:pt idx="12">
                  <c:v>5510</c:v>
                </c:pt>
                <c:pt idx="13">
                  <c:v>6009</c:v>
                </c:pt>
                <c:pt idx="14">
                  <c:v>6104</c:v>
                </c:pt>
                <c:pt idx="15">
                  <c:v>6296</c:v>
                </c:pt>
                <c:pt idx="16">
                  <c:v>6180</c:v>
                </c:pt>
                <c:pt idx="17">
                  <c:v>6212</c:v>
                </c:pt>
                <c:pt idx="18">
                  <c:v>6580</c:v>
                </c:pt>
                <c:pt idx="19">
                  <c:v>6383</c:v>
                </c:pt>
                <c:pt idx="20">
                  <c:v>6295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 7.4 - 7.95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2110</c:v>
                </c:pt>
                <c:pt idx="1">
                  <c:v>2602</c:v>
                </c:pt>
                <c:pt idx="2">
                  <c:v>3031</c:v>
                </c:pt>
                <c:pt idx="3">
                  <c:v>3307</c:v>
                </c:pt>
                <c:pt idx="4">
                  <c:v>3508</c:v>
                </c:pt>
                <c:pt idx="5">
                  <c:v>3632</c:v>
                </c:pt>
                <c:pt idx="6">
                  <c:v>4000</c:v>
                </c:pt>
                <c:pt idx="7">
                  <c:v>3900</c:v>
                </c:pt>
                <c:pt idx="8">
                  <c:v>4235</c:v>
                </c:pt>
                <c:pt idx="9">
                  <c:v>4300</c:v>
                </c:pt>
                <c:pt idx="10">
                  <c:v>4398</c:v>
                </c:pt>
                <c:pt idx="11">
                  <c:v>4490</c:v>
                </c:pt>
                <c:pt idx="12">
                  <c:v>4745</c:v>
                </c:pt>
                <c:pt idx="13">
                  <c:v>4885</c:v>
                </c:pt>
                <c:pt idx="14">
                  <c:v>4904</c:v>
                </c:pt>
                <c:pt idx="15">
                  <c:v>5012</c:v>
                </c:pt>
                <c:pt idx="16">
                  <c:v>5145</c:v>
                </c:pt>
                <c:pt idx="17">
                  <c:v>5620</c:v>
                </c:pt>
                <c:pt idx="18">
                  <c:v>5763</c:v>
                </c:pt>
                <c:pt idx="19">
                  <c:v>5537</c:v>
                </c:pt>
                <c:pt idx="20">
                  <c:v>5650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 82.2-81.8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8">
                  <c:v>7239</c:v>
                </c:pt>
                <c:pt idx="9">
                  <c:v>7425</c:v>
                </c:pt>
                <c:pt idx="10">
                  <c:v>7834</c:v>
                </c:pt>
                <c:pt idx="11">
                  <c:v>7943</c:v>
                </c:pt>
                <c:pt idx="12">
                  <c:v>8674</c:v>
                </c:pt>
                <c:pt idx="13">
                  <c:v>9366</c:v>
                </c:pt>
                <c:pt idx="14">
                  <c:v>9798</c:v>
                </c:pt>
                <c:pt idx="15">
                  <c:v>10125</c:v>
                </c:pt>
                <c:pt idx="16">
                  <c:v>10409</c:v>
                </c:pt>
                <c:pt idx="17">
                  <c:v>10579</c:v>
                </c:pt>
                <c:pt idx="18">
                  <c:v>10783</c:v>
                </c:pt>
                <c:pt idx="19">
                  <c:v>10634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 10.0-10.5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14">
                  <c:v>5667</c:v>
                </c:pt>
                <c:pt idx="16">
                  <c:v>5639</c:v>
                </c:pt>
                <c:pt idx="17">
                  <c:v>5790</c:v>
                </c:pt>
                <c:pt idx="18">
                  <c:v>5288</c:v>
                </c:pt>
                <c:pt idx="19">
                  <c:v>5177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SL 5.5 -5.4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9"/>
            <c:spPr>
              <a:solidFill>
                <a:srgbClr val="FFFFFF"/>
              </a:solidFill>
              <a:ln>
                <a:solidFill>
                  <a:srgbClr val="FFFFFF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Sheet1!$B$6:$V$6</c:f>
              <c:numCache>
                <c:formatCode>General</c:formatCode>
                <c:ptCount val="21"/>
                <c:pt idx="18">
                  <c:v>3348</c:v>
                </c:pt>
                <c:pt idx="19">
                  <c:v>3366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22208"/>
        <c:axId val="6224128"/>
      </c:scatterChart>
      <c:valAx>
        <c:axId val="62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6224128"/>
        <c:crosses val="autoZero"/>
        <c:crossBetween val="midCat"/>
        <c:majorUnit val="1"/>
      </c:valAx>
      <c:valAx>
        <c:axId val="622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6222208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1.3522185381070076E-3"/>
          <c:y val="0.38467400143516445"/>
          <c:w val="0.17734899791556044"/>
          <c:h val="0.32639534623045485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myocardial biopsies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314697590905712"/>
          <c:y val="0.15180567706814427"/>
          <c:w val="0.88087626301614252"/>
          <c:h val="0.73071498007193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myocardial biopsies</c:v>
                </c:pt>
              </c:strCache>
            </c:strRef>
          </c:tx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219</c:v>
                </c:pt>
                <c:pt idx="1">
                  <c:v>262</c:v>
                </c:pt>
                <c:pt idx="2">
                  <c:v>307</c:v>
                </c:pt>
                <c:pt idx="3">
                  <c:v>420</c:v>
                </c:pt>
                <c:pt idx="4">
                  <c:v>244</c:v>
                </c:pt>
                <c:pt idx="5">
                  <c:v>265</c:v>
                </c:pt>
                <c:pt idx="6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1168"/>
        <c:axId val="24085248"/>
      </c:barChart>
      <c:catAx>
        <c:axId val="2407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85248"/>
        <c:crosses val="autoZero"/>
        <c:auto val="1"/>
        <c:lblAlgn val="ctr"/>
        <c:lblOffset val="100"/>
        <c:noMultiLvlLbl val="0"/>
      </c:catAx>
      <c:valAx>
        <c:axId val="2408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7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984602819461295E-2"/>
          <c:y val="0.12011307775821173"/>
          <c:w val="0.89955447680069944"/>
          <c:h val="0.778536955863608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Ablation</c:v>
                </c:pt>
              </c:strCache>
            </c:strRef>
          </c:tx>
          <c:spPr>
            <a:solidFill>
              <a:schemeClr val="accent1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1194</c:v>
                </c:pt>
                <c:pt idx="1">
                  <c:v>1320</c:v>
                </c:pt>
                <c:pt idx="2">
                  <c:v>1502</c:v>
                </c:pt>
                <c:pt idx="3">
                  <c:v>1552</c:v>
                </c:pt>
                <c:pt idx="4">
                  <c:v>1689</c:v>
                </c:pt>
                <c:pt idx="5">
                  <c:v>2166</c:v>
                </c:pt>
                <c:pt idx="6">
                  <c:v>2206</c:v>
                </c:pt>
                <c:pt idx="7">
                  <c:v>2553</c:v>
                </c:pt>
                <c:pt idx="8">
                  <c:v>2787</c:v>
                </c:pt>
                <c:pt idx="9">
                  <c:v>3098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Diagnostics</c:v>
                </c:pt>
              </c:strCache>
            </c:strRef>
          </c:tx>
          <c:spPr>
            <a:solidFill>
              <a:schemeClr val="accent2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1816</c:v>
                </c:pt>
                <c:pt idx="1">
                  <c:v>2037</c:v>
                </c:pt>
                <c:pt idx="2">
                  <c:v>1935</c:v>
                </c:pt>
                <c:pt idx="3">
                  <c:v>1767</c:v>
                </c:pt>
                <c:pt idx="4">
                  <c:v>2337</c:v>
                </c:pt>
                <c:pt idx="5">
                  <c:v>2860</c:v>
                </c:pt>
                <c:pt idx="6">
                  <c:v>2612</c:v>
                </c:pt>
                <c:pt idx="7">
                  <c:v>2821</c:v>
                </c:pt>
                <c:pt idx="8">
                  <c:v>2879</c:v>
                </c:pt>
                <c:pt idx="9">
                  <c:v>3087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A/D % x10</c:v>
                </c:pt>
              </c:strCache>
            </c:strRef>
          </c:tx>
          <c:spPr>
            <a:solidFill>
              <a:schemeClr val="hlink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3200" b="1" dirty="0" smtClean="0">
                        <a:solidFill>
                          <a:srgbClr val="FFFF00"/>
                        </a:solidFill>
                      </a:rPr>
                      <a:t>7</a:t>
                    </a: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en-US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rgbClr val="FFFF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657</c:v>
                </c:pt>
                <c:pt idx="1">
                  <c:v>648</c:v>
                </c:pt>
                <c:pt idx="2">
                  <c:v>776</c:v>
                </c:pt>
                <c:pt idx="3">
                  <c:v>878</c:v>
                </c:pt>
                <c:pt idx="4">
                  <c:v>723</c:v>
                </c:pt>
                <c:pt idx="5">
                  <c:v>757</c:v>
                </c:pt>
                <c:pt idx="6">
                  <c:v>845</c:v>
                </c:pt>
                <c:pt idx="7">
                  <c:v>904</c:v>
                </c:pt>
                <c:pt idx="8">
                  <c:v>968</c:v>
                </c:pt>
                <c:pt idx="9">
                  <c:v>1000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Implantation</c:v>
                </c:pt>
              </c:strCache>
            </c:strRef>
          </c:tx>
          <c:spPr>
            <a:solidFill>
              <a:schemeClr val="folHlink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1">
                  <c:v>1111</c:v>
                </c:pt>
                <c:pt idx="2">
                  <c:v>1115</c:v>
                </c:pt>
                <c:pt idx="3">
                  <c:v>1153</c:v>
                </c:pt>
                <c:pt idx="4">
                  <c:v>1642</c:v>
                </c:pt>
                <c:pt idx="5">
                  <c:v>1739</c:v>
                </c:pt>
                <c:pt idx="6">
                  <c:v>1567</c:v>
                </c:pt>
                <c:pt idx="7">
                  <c:v>1889</c:v>
                </c:pt>
                <c:pt idx="8">
                  <c:v>1715</c:v>
                </c:pt>
                <c:pt idx="9">
                  <c:v>2109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4142592"/>
        <c:axId val="24144128"/>
        <c:axId val="0"/>
      </c:bar3DChart>
      <c:catAx>
        <c:axId val="241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414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144128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41425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807480748074834E-2"/>
          <c:y val="6.0000000000000032E-2"/>
          <c:w val="0.90759075907590758"/>
          <c:h val="0.7960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Balloon only</c:v>
                </c:pt>
              </c:strCache>
            </c:strRef>
          </c:tx>
          <c:spPr>
            <a:solidFill>
              <a:schemeClr val="accent1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6</c:v>
                </c:pt>
                <c:pt idx="1">
                  <c:v>0</c:v>
                </c:pt>
                <c:pt idx="2">
                  <c:v>9</c:v>
                </c:pt>
                <c:pt idx="3">
                  <c:v>23</c:v>
                </c:pt>
                <c:pt idx="4">
                  <c:v>30</c:v>
                </c:pt>
                <c:pt idx="5">
                  <c:v>50</c:v>
                </c:pt>
                <c:pt idx="6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Transapical Valve</c:v>
                </c:pt>
              </c:strCache>
            </c:strRef>
          </c:tx>
          <c:spPr>
            <a:solidFill>
              <a:schemeClr val="accent2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3">
                  <c:v>13</c:v>
                </c:pt>
                <c:pt idx="4">
                  <c:v>45</c:v>
                </c:pt>
                <c:pt idx="5">
                  <c:v>18</c:v>
                </c:pt>
                <c:pt idx="6">
                  <c:v>39</c:v>
                </c:pt>
                <c:pt idx="7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Transarterial</c:v>
                </c:pt>
              </c:strCache>
            </c:strRef>
          </c:tx>
          <c:spPr>
            <a:solidFill>
              <a:schemeClr val="hlink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3">
                  <c:v>108</c:v>
                </c:pt>
                <c:pt idx="4">
                  <c:v>133</c:v>
                </c:pt>
                <c:pt idx="5">
                  <c:v>224</c:v>
                </c:pt>
                <c:pt idx="6">
                  <c:v>356</c:v>
                </c:pt>
                <c:pt idx="7">
                  <c:v>403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AU- TAVI</c:v>
                </c:pt>
              </c:strCache>
            </c:strRef>
          </c:tx>
          <c:spPr>
            <a:solidFill>
              <a:schemeClr val="folHlink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5.711226449903916E-3"/>
                  <c:y val="-1.8175918768159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>
                    <a:solidFill>
                      <a:schemeClr val="bg1">
                        <a:lumMod val="60000"/>
                        <a:lumOff val="4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Sheet1!$B$5:$I$5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144</c:v>
                </c:pt>
                <c:pt idx="4">
                  <c:v>188</c:v>
                </c:pt>
                <c:pt idx="5">
                  <c:v>292</c:v>
                </c:pt>
                <c:pt idx="6">
                  <c:v>397</c:v>
                </c:pt>
                <c:pt idx="7">
                  <c:v>432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Edwards Sapien</c:v>
                </c:pt>
              </c:strCache>
            </c:strRef>
          </c:tx>
          <c:spPr>
            <a:solidFill>
              <a:schemeClr val="bg2"/>
            </a:solidFill>
            <a:ln w="1305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Sheet1!$B$6:$I$6</c:f>
              <c:numCache>
                <c:formatCode>General</c:formatCode>
                <c:ptCount val="8"/>
                <c:pt idx="4">
                  <c:v>39</c:v>
                </c:pt>
                <c:pt idx="5">
                  <c:v>31</c:v>
                </c:pt>
                <c:pt idx="6">
                  <c:v>98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CorValve</c:v>
                </c:pt>
              </c:strCache>
            </c:strRef>
          </c:tx>
          <c:spPr>
            <a:solidFill>
              <a:schemeClr val="tx2"/>
            </a:solidFill>
            <a:ln w="13052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Sheet1!$B$7:$I$7</c:f>
              <c:numCache>
                <c:formatCode>General</c:formatCode>
                <c:ptCount val="8"/>
                <c:pt idx="4">
                  <c:v>139</c:v>
                </c:pt>
                <c:pt idx="5">
                  <c:v>214</c:v>
                </c:pt>
                <c:pt idx="6">
                  <c:v>297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CH- TAVI</c:v>
                </c:pt>
              </c:strCache>
            </c:strRef>
          </c:tx>
          <c:spPr>
            <a:solidFill>
              <a:srgbClr val="0066CC"/>
            </a:solidFill>
            <a:ln w="1305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1.2850259512283749E-2"/>
                  <c:y val="-2.5965598240227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Sheet1!$B$8:$I$8</c:f>
              <c:numCache>
                <c:formatCode>General</c:formatCode>
                <c:ptCount val="8"/>
                <c:pt idx="4">
                  <c:v>277</c:v>
                </c:pt>
                <c:pt idx="5">
                  <c:v>382</c:v>
                </c:pt>
                <c:pt idx="6">
                  <c:v>501</c:v>
                </c:pt>
                <c:pt idx="7">
                  <c:v>650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228992"/>
        <c:axId val="24230528"/>
        <c:axId val="0"/>
      </c:bar3DChart>
      <c:catAx>
        <c:axId val="2422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6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4230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230528"/>
        <c:scaling>
          <c:orientation val="minMax"/>
        </c:scaling>
        <c:delete val="0"/>
        <c:axPos val="l"/>
        <c:majorGridlines>
          <c:spPr>
            <a:ln w="32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4228992"/>
        <c:crosses val="autoZero"/>
        <c:crossBetween val="between"/>
      </c:valAx>
      <c:spPr>
        <a:noFill/>
        <a:ln w="26105">
          <a:noFill/>
        </a:ln>
      </c:spPr>
    </c:plotArea>
    <c:legend>
      <c:legendPos val="r"/>
      <c:legendEntry>
        <c:idx val="3"/>
        <c:txPr>
          <a:bodyPr/>
          <a:lstStyle/>
          <a:p>
            <a:pPr>
              <a:defRPr sz="2456" b="1" i="0" u="none" strike="noStrike" baseline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</c:legendEntry>
      <c:legendEntry>
        <c:idx val="6"/>
        <c:txPr>
          <a:bodyPr/>
          <a:lstStyle/>
          <a:p>
            <a:pPr>
              <a:defRPr sz="2456" b="1" i="0" u="none" strike="noStrike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</c:legendEntry>
      <c:layout>
        <c:manualLayout>
          <c:xMode val="edge"/>
          <c:yMode val="edge"/>
          <c:x val="0.17271727172717713"/>
          <c:y val="4.3506688799442784E-2"/>
          <c:w val="0.3866534034300188"/>
          <c:h val="0.54410706658868435"/>
        </c:manualLayout>
      </c:layout>
      <c:overlay val="0"/>
      <c:spPr>
        <a:noFill/>
        <a:ln w="3263">
          <a:solidFill>
            <a:schemeClr val="tx1"/>
          </a:solidFill>
          <a:prstDash val="solid"/>
        </a:ln>
      </c:spPr>
      <c:txPr>
        <a:bodyPr/>
        <a:lstStyle/>
        <a:p>
          <a:pPr>
            <a:defRPr sz="245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39</c:v>
                </c:pt>
                <c:pt idx="1">
                  <c:v>50</c:v>
                </c:pt>
                <c:pt idx="2">
                  <c:v>48</c:v>
                </c:pt>
                <c:pt idx="3">
                  <c:v>50</c:v>
                </c:pt>
                <c:pt idx="4">
                  <c:v>55</c:v>
                </c:pt>
                <c:pt idx="5">
                  <c:v>61</c:v>
                </c:pt>
                <c:pt idx="6">
                  <c:v>70</c:v>
                </c:pt>
                <c:pt idx="7">
                  <c:v>72</c:v>
                </c:pt>
                <c:pt idx="8">
                  <c:v>77</c:v>
                </c:pt>
                <c:pt idx="9">
                  <c:v>78</c:v>
                </c:pt>
                <c:pt idx="10">
                  <c:v>90</c:v>
                </c:pt>
                <c:pt idx="11">
                  <c:v>82</c:v>
                </c:pt>
                <c:pt idx="12">
                  <c:v>85</c:v>
                </c:pt>
                <c:pt idx="13">
                  <c:v>77</c:v>
                </c:pt>
                <c:pt idx="14">
                  <c:v>75</c:v>
                </c:pt>
                <c:pt idx="15">
                  <c:v>80.5</c:v>
                </c:pt>
                <c:pt idx="16">
                  <c:v>82.4</c:v>
                </c:pt>
                <c:pt idx="17">
                  <c:v>84.7</c:v>
                </c:pt>
                <c:pt idx="18">
                  <c:v>77.8</c:v>
                </c:pt>
                <c:pt idx="19">
                  <c:v>77.3</c:v>
                </c:pt>
                <c:pt idx="20">
                  <c:v>85.5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43</c:v>
                </c:pt>
                <c:pt idx="1">
                  <c:v>39</c:v>
                </c:pt>
                <c:pt idx="2">
                  <c:v>51</c:v>
                </c:pt>
                <c:pt idx="3">
                  <c:v>59</c:v>
                </c:pt>
                <c:pt idx="4">
                  <c:v>60</c:v>
                </c:pt>
                <c:pt idx="5">
                  <c:v>74</c:v>
                </c:pt>
                <c:pt idx="6">
                  <c:v>77</c:v>
                </c:pt>
                <c:pt idx="7">
                  <c:v>83</c:v>
                </c:pt>
                <c:pt idx="8">
                  <c:v>76</c:v>
                </c:pt>
                <c:pt idx="12">
                  <c:v>86</c:v>
                </c:pt>
                <c:pt idx="13">
                  <c:v>93</c:v>
                </c:pt>
                <c:pt idx="14">
                  <c:v>93</c:v>
                </c:pt>
                <c:pt idx="15">
                  <c:v>92</c:v>
                </c:pt>
                <c:pt idx="16">
                  <c:v>91</c:v>
                </c:pt>
                <c:pt idx="17">
                  <c:v>89</c:v>
                </c:pt>
                <c:pt idx="18">
                  <c:v>88</c:v>
                </c:pt>
                <c:pt idx="19">
                  <c:v>91</c:v>
                </c:pt>
                <c:pt idx="20">
                  <c:v>86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11">
                  <c:v>56</c:v>
                </c:pt>
                <c:pt idx="12">
                  <c:v>66</c:v>
                </c:pt>
                <c:pt idx="13">
                  <c:v>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35104"/>
        <c:axId val="5937024"/>
      </c:scatterChart>
      <c:valAx>
        <c:axId val="59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5937024"/>
        <c:crosses val="autoZero"/>
        <c:crossBetween val="midCat"/>
        <c:majorUnit val="1"/>
      </c:valAx>
      <c:valAx>
        <c:axId val="593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5935104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/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AT" dirty="0"/>
              <a:t>mort. PCI shock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mort. PCI shock %</c:v>
                </c:pt>
              </c:strCache>
            </c:strRef>
          </c:tx>
          <c:invertIfNegative val="0"/>
          <c:cat>
            <c:numRef>
              <c:f>Tabelle1!$A$2:$A$12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22</c:v>
                </c:pt>
                <c:pt idx="1">
                  <c:v>22</c:v>
                </c:pt>
                <c:pt idx="2">
                  <c:v>23</c:v>
                </c:pt>
                <c:pt idx="3">
                  <c:v>25</c:v>
                </c:pt>
                <c:pt idx="4">
                  <c:v>32</c:v>
                </c:pt>
                <c:pt idx="5">
                  <c:v>29</c:v>
                </c:pt>
                <c:pt idx="6">
                  <c:v>23</c:v>
                </c:pt>
                <c:pt idx="7">
                  <c:v>35</c:v>
                </c:pt>
                <c:pt idx="8">
                  <c:v>19</c:v>
                </c:pt>
                <c:pt idx="9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65312"/>
        <c:axId val="5966848"/>
      </c:barChart>
      <c:catAx>
        <c:axId val="596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66848"/>
        <c:crosses val="autoZero"/>
        <c:auto val="1"/>
        <c:lblAlgn val="ctr"/>
        <c:lblOffset val="100"/>
        <c:noMultiLvlLbl val="0"/>
      </c:catAx>
      <c:valAx>
        <c:axId val="596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6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19613431556241"/>
          <c:y val="5.6312195470344564E-2"/>
          <c:w val="0.81970101699622011"/>
          <c:h val="0.7917257209516402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2.4</c:v>
                </c:pt>
                <c:pt idx="1">
                  <c:v>4.3</c:v>
                </c:pt>
                <c:pt idx="2">
                  <c:v>8.9</c:v>
                </c:pt>
                <c:pt idx="3">
                  <c:v>27</c:v>
                </c:pt>
                <c:pt idx="4">
                  <c:v>47</c:v>
                </c:pt>
                <c:pt idx="5">
                  <c:v>58</c:v>
                </c:pt>
                <c:pt idx="6">
                  <c:v>68</c:v>
                </c:pt>
                <c:pt idx="7">
                  <c:v>74</c:v>
                </c:pt>
                <c:pt idx="8">
                  <c:v>76</c:v>
                </c:pt>
                <c:pt idx="9">
                  <c:v>81</c:v>
                </c:pt>
                <c:pt idx="10">
                  <c:v>84</c:v>
                </c:pt>
                <c:pt idx="11">
                  <c:v>87</c:v>
                </c:pt>
                <c:pt idx="12">
                  <c:v>87</c:v>
                </c:pt>
                <c:pt idx="13">
                  <c:v>91</c:v>
                </c:pt>
                <c:pt idx="14">
                  <c:v>90</c:v>
                </c:pt>
                <c:pt idx="15">
                  <c:v>90</c:v>
                </c:pt>
                <c:pt idx="16">
                  <c:v>87.9</c:v>
                </c:pt>
                <c:pt idx="17">
                  <c:v>89.4</c:v>
                </c:pt>
                <c:pt idx="18">
                  <c:v>91.5</c:v>
                </c:pt>
                <c:pt idx="19">
                  <c:v>91</c:v>
                </c:pt>
                <c:pt idx="20">
                  <c:v>90.4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3.6</c:v>
                </c:pt>
                <c:pt idx="1">
                  <c:v>6</c:v>
                </c:pt>
                <c:pt idx="2">
                  <c:v>15</c:v>
                </c:pt>
                <c:pt idx="3">
                  <c:v>28</c:v>
                </c:pt>
                <c:pt idx="4">
                  <c:v>50</c:v>
                </c:pt>
                <c:pt idx="5">
                  <c:v>57</c:v>
                </c:pt>
                <c:pt idx="6">
                  <c:v>67</c:v>
                </c:pt>
                <c:pt idx="7">
                  <c:v>73</c:v>
                </c:pt>
                <c:pt idx="8">
                  <c:v>78</c:v>
                </c:pt>
                <c:pt idx="9">
                  <c:v>81</c:v>
                </c:pt>
                <c:pt idx="10">
                  <c:v>84</c:v>
                </c:pt>
                <c:pt idx="11">
                  <c:v>89</c:v>
                </c:pt>
                <c:pt idx="12">
                  <c:v>91</c:v>
                </c:pt>
                <c:pt idx="13">
                  <c:v>91</c:v>
                </c:pt>
                <c:pt idx="14">
                  <c:v>89</c:v>
                </c:pt>
                <c:pt idx="15">
                  <c:v>91</c:v>
                </c:pt>
                <c:pt idx="16">
                  <c:v>92</c:v>
                </c:pt>
                <c:pt idx="17">
                  <c:v>90</c:v>
                </c:pt>
                <c:pt idx="19">
                  <c:v>95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9">
                  <c:v>76</c:v>
                </c:pt>
                <c:pt idx="10">
                  <c:v>79</c:v>
                </c:pt>
                <c:pt idx="11">
                  <c:v>81</c:v>
                </c:pt>
                <c:pt idx="12">
                  <c:v>81.599999999999994</c:v>
                </c:pt>
                <c:pt idx="13">
                  <c:v>85</c:v>
                </c:pt>
                <c:pt idx="14">
                  <c:v>86</c:v>
                </c:pt>
                <c:pt idx="15">
                  <c:v>87</c:v>
                </c:pt>
                <c:pt idx="16">
                  <c:v>88</c:v>
                </c:pt>
                <c:pt idx="17">
                  <c:v>88</c:v>
                </c:pt>
                <c:pt idx="18">
                  <c:v>87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17">
                  <c:v>59.4</c:v>
                </c:pt>
                <c:pt idx="18">
                  <c:v>77.7</c:v>
                </c:pt>
                <c:pt idx="19">
                  <c:v>73.7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87424"/>
        <c:axId val="24489344"/>
      </c:scatterChart>
      <c:valAx>
        <c:axId val="2448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4489344"/>
        <c:crosses val="autoZero"/>
        <c:crossBetween val="midCat"/>
        <c:majorUnit val="1"/>
      </c:valAx>
      <c:valAx>
        <c:axId val="2448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4487424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41479399114384602"/>
          <c:w val="6.7744878285412272E-2"/>
          <c:h val="0.32914438078308988"/>
        </c:manualLayout>
      </c:layout>
      <c:overlay val="0"/>
      <c:txPr>
        <a:bodyPr/>
        <a:lstStyle/>
        <a:p>
          <a:pPr>
            <a:defRPr b="1" i="0" baseline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66042530791192"/>
          <c:y val="7.1429563381846459E-2"/>
          <c:w val="0.833236726003868"/>
          <c:h val="0.7766083530401423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Sheet1!$B$1:$P$1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Sheet1!$B$2:$P$2</c:f>
              <c:numCache>
                <c:formatCode>General</c:formatCode>
                <c:ptCount val="15"/>
                <c:pt idx="0">
                  <c:v>3</c:v>
                </c:pt>
                <c:pt idx="1">
                  <c:v>16.7</c:v>
                </c:pt>
                <c:pt idx="2">
                  <c:v>28.5</c:v>
                </c:pt>
                <c:pt idx="3">
                  <c:v>32</c:v>
                </c:pt>
                <c:pt idx="4">
                  <c:v>50</c:v>
                </c:pt>
                <c:pt idx="5">
                  <c:v>48.3</c:v>
                </c:pt>
                <c:pt idx="6">
                  <c:v>58.6</c:v>
                </c:pt>
                <c:pt idx="7">
                  <c:v>65</c:v>
                </c:pt>
                <c:pt idx="8">
                  <c:v>65.8</c:v>
                </c:pt>
                <c:pt idx="9">
                  <c:v>69.2</c:v>
                </c:pt>
                <c:pt idx="10">
                  <c:v>74.599999999999994</c:v>
                </c:pt>
                <c:pt idx="11">
                  <c:v>69.400000000000006</c:v>
                </c:pt>
                <c:pt idx="12">
                  <c:v>73.3</c:v>
                </c:pt>
                <c:pt idx="13">
                  <c:v>64.099999999999994</c:v>
                </c:pt>
                <c:pt idx="14">
                  <c:v>65.599999999999994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Sheet1!$B$1:$P$1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Sheet1!$B$3:$P$3</c:f>
              <c:numCache>
                <c:formatCode>General</c:formatCode>
                <c:ptCount val="15"/>
                <c:pt idx="0">
                  <c:v>19</c:v>
                </c:pt>
                <c:pt idx="1">
                  <c:v>23</c:v>
                </c:pt>
                <c:pt idx="2">
                  <c:v>39.299999999999997</c:v>
                </c:pt>
                <c:pt idx="6">
                  <c:v>57</c:v>
                </c:pt>
                <c:pt idx="10">
                  <c:v>61</c:v>
                </c:pt>
                <c:pt idx="11">
                  <c:v>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500864"/>
        <c:axId val="24404736"/>
      </c:scatterChart>
      <c:valAx>
        <c:axId val="245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4404736"/>
        <c:crosses val="autoZero"/>
        <c:crossBetween val="midCat"/>
        <c:majorUnit val="1"/>
      </c:valAx>
      <c:valAx>
        <c:axId val="2440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4500864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/>
      <c:overlay val="0"/>
      <c:txPr>
        <a:bodyPr/>
        <a:lstStyle/>
        <a:p>
          <a:pPr>
            <a:defRPr b="1" i="0" baseline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2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0935550935550925E-2"/>
          <c:y val="4.9549549549549488E-2"/>
          <c:w val="0.93563769142413478"/>
          <c:h val="0.804845896061317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MORT</c:v>
                </c:pt>
              </c:strCache>
            </c:strRef>
          </c:tx>
          <c:spPr>
            <a:solidFill>
              <a:schemeClr val="accent1"/>
            </a:solidFill>
            <a:ln w="1326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20"/>
              <c:layout>
                <c:manualLayout>
                  <c:x val="1.1072425432227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52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0</c:v>
                </c:pt>
                <c:pt idx="1">
                  <c:v>3.3</c:v>
                </c:pt>
                <c:pt idx="2">
                  <c:v>8.3000000000000007</c:v>
                </c:pt>
                <c:pt idx="3">
                  <c:v>18.2</c:v>
                </c:pt>
                <c:pt idx="4">
                  <c:v>28.6</c:v>
                </c:pt>
                <c:pt idx="5">
                  <c:v>8.3000000000000007</c:v>
                </c:pt>
                <c:pt idx="6">
                  <c:v>15.4</c:v>
                </c:pt>
                <c:pt idx="7">
                  <c:v>16</c:v>
                </c:pt>
                <c:pt idx="8">
                  <c:v>25</c:v>
                </c:pt>
                <c:pt idx="9">
                  <c:v>32</c:v>
                </c:pt>
                <c:pt idx="10">
                  <c:v>12</c:v>
                </c:pt>
                <c:pt idx="11">
                  <c:v>10.5</c:v>
                </c:pt>
                <c:pt idx="12">
                  <c:v>18.2</c:v>
                </c:pt>
                <c:pt idx="13">
                  <c:v>13.6</c:v>
                </c:pt>
                <c:pt idx="14">
                  <c:v>23.1</c:v>
                </c:pt>
                <c:pt idx="15">
                  <c:v>36.4</c:v>
                </c:pt>
                <c:pt idx="16">
                  <c:v>46.7</c:v>
                </c:pt>
                <c:pt idx="17">
                  <c:v>36.4</c:v>
                </c:pt>
                <c:pt idx="18">
                  <c:v>26.1</c:v>
                </c:pt>
                <c:pt idx="19">
                  <c:v>6.25</c:v>
                </c:pt>
                <c:pt idx="20">
                  <c:v>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443520"/>
        <c:axId val="24843776"/>
        <c:axId val="0"/>
      </c:bar3DChart>
      <c:catAx>
        <c:axId val="2444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1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de-DE"/>
          </a:p>
        </c:txPr>
        <c:crossAx val="248437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4843776"/>
        <c:scaling>
          <c:orientation val="minMax"/>
        </c:scaling>
        <c:delete val="0"/>
        <c:axPos val="l"/>
        <c:majorGridlines>
          <c:spPr>
            <a:ln w="33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4443520"/>
        <c:crosses val="autoZero"/>
        <c:crossBetween val="between"/>
      </c:valAx>
      <c:spPr>
        <a:noFill/>
        <a:ln w="2652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0"/>
      <c:rotY val="1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57616980884002"/>
          <c:y val="3.1944444444444442E-2"/>
          <c:w val="0.65887327809514706"/>
          <c:h val="0.920149217458936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KAG 2011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Tabelle1!$B$2</c:f>
              <c:numCache>
                <c:formatCode>General</c:formatCode>
                <c:ptCount val="1"/>
                <c:pt idx="0">
                  <c:v>17.8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PCI 2010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Tabelle1!$C$2</c:f>
              <c:numCache>
                <c:formatCode>General</c:formatCode>
                <c:ptCount val="1"/>
                <c:pt idx="0">
                  <c:v>16.899999999999999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PCI 2011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Tabelle1!$D$2</c:f>
              <c:numCache>
                <c:formatCode>General</c:formatCode>
                <c:ptCount val="1"/>
                <c:pt idx="0">
                  <c:v>17.600000000000001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PCI akut 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271517521010645E-3"/>
                  <c:y val="-4.3453303900210793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rgbClr val="FFFF00"/>
                        </a:solidFill>
                      </a:rPr>
                      <a:t>15,7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Tabelle1!$E$2</c:f>
              <c:numCache>
                <c:formatCode>General</c:formatCode>
                <c:ptCount val="1"/>
                <c:pt idx="0">
                  <c:v>15.7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PCI elektiv 2011</c:v>
                </c:pt>
              </c:strCache>
            </c:strRef>
          </c:tx>
          <c:invertIfNegative val="0"/>
          <c:cat>
            <c:numRef>
              <c:f>Tabelle1!$A$2</c:f>
              <c:numCache>
                <c:formatCode>General</c:formatCode>
                <c:ptCount val="1"/>
              </c:numCache>
            </c:numRef>
          </c:cat>
          <c:val>
            <c:numRef>
              <c:f>Tabelle1!$F$2</c:f>
              <c:numCache>
                <c:formatCode>General</c:formatCode>
                <c:ptCount val="1"/>
                <c:pt idx="0">
                  <c:v>18.5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306944"/>
        <c:axId val="62312832"/>
        <c:axId val="0"/>
      </c:bar3DChart>
      <c:catAx>
        <c:axId val="6230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312832"/>
        <c:crosses val="autoZero"/>
        <c:auto val="0"/>
        <c:lblAlgn val="ctr"/>
        <c:lblOffset val="100"/>
        <c:noMultiLvlLbl val="0"/>
      </c:catAx>
      <c:valAx>
        <c:axId val="6231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306944"/>
        <c:crosses val="autoZero"/>
        <c:crossBetween val="between"/>
      </c:valAx>
    </c:plotArea>
    <c:legend>
      <c:legendPos val="r"/>
      <c:legendEntry>
        <c:idx val="3"/>
        <c:txPr>
          <a:bodyPr/>
          <a:lstStyle/>
          <a:p>
            <a:pPr>
              <a:defRPr sz="2000" b="1">
                <a:solidFill>
                  <a:srgbClr val="FFFF00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.73272414537124309"/>
          <c:y val="7.9634060332282874E-2"/>
          <c:w val="0.26727585462875675"/>
          <c:h val="0.7386899288475447"/>
        </c:manualLayout>
      </c:layout>
      <c:overlay val="0"/>
      <c:txPr>
        <a:bodyPr/>
        <a:lstStyle/>
        <a:p>
          <a:pPr>
            <a:defRPr sz="2000" b="1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33961767850915"/>
          <c:y val="3.3950617283950615E-2"/>
          <c:w val="0.71123336707093987"/>
          <c:h val="0.90729415767473565"/>
        </c:manualLayout>
      </c:layout>
      <c:lineChart>
        <c:grouping val="standar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Blatt D -Meldung</c:v>
                </c:pt>
              </c:strCache>
            </c:strRef>
          </c:tx>
          <c:cat>
            <c:strRef>
              <c:f>Tabelle1!$B$1:$K$2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Tabelle1!$B$3:$K$3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CA</c:v>
                </c:pt>
              </c:strCache>
            </c:strRef>
          </c:tx>
          <c:marker>
            <c:symbol val="square"/>
            <c:size val="20"/>
          </c:marker>
          <c:cat>
            <c:strRef>
              <c:f>Tabelle1!$B$1:$K$2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Tabelle1!$B$4:$K$4</c:f>
              <c:numCache>
                <c:formatCode>General</c:formatCode>
                <c:ptCount val="10"/>
                <c:pt idx="0">
                  <c:v>3604</c:v>
                </c:pt>
                <c:pt idx="1">
                  <c:v>3691</c:v>
                </c:pt>
                <c:pt idx="2">
                  <c:v>4046</c:v>
                </c:pt>
                <c:pt idx="3">
                  <c:v>4052</c:v>
                </c:pt>
                <c:pt idx="4">
                  <c:v>3205</c:v>
                </c:pt>
                <c:pt idx="5">
                  <c:v>4416</c:v>
                </c:pt>
                <c:pt idx="6">
                  <c:v>3031</c:v>
                </c:pt>
                <c:pt idx="7">
                  <c:v>2815</c:v>
                </c:pt>
                <c:pt idx="8">
                  <c:v>4636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PCI</c:v>
                </c:pt>
              </c:strCache>
            </c:strRef>
          </c:tx>
          <c:marker>
            <c:symbol val="triangle"/>
            <c:size val="15"/>
          </c:marker>
          <c:cat>
            <c:strRef>
              <c:f>Tabelle1!$B$1:$K$2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Tabelle1!$B$5:$K$5</c:f>
              <c:numCache>
                <c:formatCode>General</c:formatCode>
                <c:ptCount val="10"/>
                <c:pt idx="0">
                  <c:v>1024</c:v>
                </c:pt>
                <c:pt idx="1">
                  <c:v>963</c:v>
                </c:pt>
                <c:pt idx="2">
                  <c:v>1056</c:v>
                </c:pt>
                <c:pt idx="3">
                  <c:v>1123</c:v>
                </c:pt>
                <c:pt idx="4">
                  <c:v>1104</c:v>
                </c:pt>
                <c:pt idx="5">
                  <c:v>1000</c:v>
                </c:pt>
                <c:pt idx="6">
                  <c:v>922</c:v>
                </c:pt>
                <c:pt idx="7">
                  <c:v>863</c:v>
                </c:pt>
                <c:pt idx="8">
                  <c:v>953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589312"/>
        <c:axId val="78603392"/>
      </c:lineChart>
      <c:catAx>
        <c:axId val="7858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8603392"/>
        <c:crosses val="autoZero"/>
        <c:auto val="1"/>
        <c:lblAlgn val="ctr"/>
        <c:lblOffset val="100"/>
        <c:noMultiLvlLbl val="0"/>
      </c:catAx>
      <c:valAx>
        <c:axId val="78603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8931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5305737109658764"/>
          <c:y val="0.30033610382035741"/>
          <c:w val="0.13822803195352221"/>
          <c:h val="0.27587100223583272"/>
        </c:manualLayout>
      </c:layout>
      <c:overlay val="0"/>
      <c:txPr>
        <a:bodyPr/>
        <a:lstStyle/>
        <a:p>
          <a:pPr>
            <a:defRPr sz="1690" baseline="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66042530791192"/>
          <c:y val="5.6312195470344564E-2"/>
          <c:w val="0.833236726003868"/>
          <c:h val="0.7917257209516402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20.100000000000001</c:v>
                </c:pt>
                <c:pt idx="1">
                  <c:v>19.600000000000001</c:v>
                </c:pt>
                <c:pt idx="2">
                  <c:v>23.4</c:v>
                </c:pt>
                <c:pt idx="3">
                  <c:v>24.6</c:v>
                </c:pt>
                <c:pt idx="4">
                  <c:v>25.4</c:v>
                </c:pt>
                <c:pt idx="5">
                  <c:v>25.5</c:v>
                </c:pt>
                <c:pt idx="6">
                  <c:v>27.2</c:v>
                </c:pt>
                <c:pt idx="7">
                  <c:v>28.2</c:v>
                </c:pt>
                <c:pt idx="8">
                  <c:v>29.4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37.4</c:v>
                </c:pt>
                <c:pt idx="13">
                  <c:v>38.1</c:v>
                </c:pt>
                <c:pt idx="14">
                  <c:v>38</c:v>
                </c:pt>
                <c:pt idx="15">
                  <c:v>37</c:v>
                </c:pt>
                <c:pt idx="16">
                  <c:v>38.5</c:v>
                </c:pt>
                <c:pt idx="17">
                  <c:v>38.1</c:v>
                </c:pt>
                <c:pt idx="18">
                  <c:v>36.799999999999997</c:v>
                </c:pt>
                <c:pt idx="19">
                  <c:v>37.200000000000003</c:v>
                </c:pt>
                <c:pt idx="20">
                  <c:v>38.700000000000003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21.9</c:v>
                </c:pt>
                <c:pt idx="1">
                  <c:v>25.6</c:v>
                </c:pt>
                <c:pt idx="2">
                  <c:v>27.1</c:v>
                </c:pt>
                <c:pt idx="3">
                  <c:v>29</c:v>
                </c:pt>
                <c:pt idx="4">
                  <c:v>31.4</c:v>
                </c:pt>
                <c:pt idx="5">
                  <c:v>34.200000000000003</c:v>
                </c:pt>
                <c:pt idx="6">
                  <c:v>34.200000000000003</c:v>
                </c:pt>
                <c:pt idx="7">
                  <c:v>34.700000000000003</c:v>
                </c:pt>
                <c:pt idx="8">
                  <c:v>36.4</c:v>
                </c:pt>
                <c:pt idx="9">
                  <c:v>38.799999999999997</c:v>
                </c:pt>
                <c:pt idx="10">
                  <c:v>41.3</c:v>
                </c:pt>
                <c:pt idx="11">
                  <c:v>43.1</c:v>
                </c:pt>
                <c:pt idx="12">
                  <c:v>44.6</c:v>
                </c:pt>
                <c:pt idx="13">
                  <c:v>45.6</c:v>
                </c:pt>
                <c:pt idx="14">
                  <c:v>46.3</c:v>
                </c:pt>
                <c:pt idx="15">
                  <c:v>46</c:v>
                </c:pt>
                <c:pt idx="16">
                  <c:v>45.7</c:v>
                </c:pt>
                <c:pt idx="17">
                  <c:v>45.7</c:v>
                </c:pt>
                <c:pt idx="18">
                  <c:v>46.7</c:v>
                </c:pt>
                <c:pt idx="19">
                  <c:v>46.3</c:v>
                </c:pt>
                <c:pt idx="20">
                  <c:v>46.6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8">
                  <c:v>30.31</c:v>
                </c:pt>
                <c:pt idx="9">
                  <c:v>32.01</c:v>
                </c:pt>
                <c:pt idx="10">
                  <c:v>32.15</c:v>
                </c:pt>
                <c:pt idx="11">
                  <c:v>33.97</c:v>
                </c:pt>
                <c:pt idx="12">
                  <c:v>34.76</c:v>
                </c:pt>
                <c:pt idx="13">
                  <c:v>35.1</c:v>
                </c:pt>
                <c:pt idx="14">
                  <c:v>36.090000000000003</c:v>
                </c:pt>
                <c:pt idx="15">
                  <c:v>36</c:v>
                </c:pt>
                <c:pt idx="16">
                  <c:v>35.78</c:v>
                </c:pt>
                <c:pt idx="17">
                  <c:v>35.86</c:v>
                </c:pt>
                <c:pt idx="18">
                  <c:v>37</c:v>
                </c:pt>
                <c:pt idx="19">
                  <c:v>37.799999999999997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16">
                  <c:v>39.299999999999997</c:v>
                </c:pt>
                <c:pt idx="17">
                  <c:v>38.9</c:v>
                </c:pt>
                <c:pt idx="18">
                  <c:v>39.5</c:v>
                </c:pt>
                <c:pt idx="19">
                  <c:v>40.6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785600"/>
        <c:axId val="21791872"/>
      </c:scatterChart>
      <c:valAx>
        <c:axId val="2178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1791872"/>
        <c:crosses val="autoZero"/>
        <c:crossBetween val="midCat"/>
        <c:majorUnit val="1"/>
      </c:valAx>
      <c:valAx>
        <c:axId val="2179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1785600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39967662323234993"/>
          <c:w val="6.7744878285412272E-2"/>
          <c:h val="0.32914438078308988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924587353869958E-2"/>
          <c:y val="0.11903767076056512"/>
          <c:w val="0.88068676352238151"/>
          <c:h val="0.80595606862360814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Tabelle1!$A$20</c:f>
              <c:strCache>
                <c:ptCount val="1"/>
                <c:pt idx="0">
                  <c:v>Gesamt PCI Mortalität %</c:v>
                </c:pt>
              </c:strCache>
            </c:strRef>
          </c:tx>
          <c:spPr>
            <a:ln w="28575">
              <a:noFill/>
            </a:ln>
          </c:spPr>
          <c:dPt>
            <c:idx val="9"/>
            <c:marker>
              <c:symbol val="diamond"/>
              <c:size val="11"/>
            </c:marker>
            <c:bubble3D val="0"/>
          </c:dPt>
          <c:xVal>
            <c:numRef>
              <c:f>Tabelle1!$B$1:$K$1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Tabelle1!$B$20:$K$20</c:f>
              <c:numCache>
                <c:formatCode>0.000</c:formatCode>
                <c:ptCount val="10"/>
                <c:pt idx="0">
                  <c:v>1.1986301369863268</c:v>
                </c:pt>
                <c:pt idx="1">
                  <c:v>1.7667844522968199</c:v>
                </c:pt>
                <c:pt idx="2">
                  <c:v>1.4471780028943428</c:v>
                </c:pt>
                <c:pt idx="3">
                  <c:v>2.0289855072464098</c:v>
                </c:pt>
                <c:pt idx="4">
                  <c:v>1.2244897959183674</c:v>
                </c:pt>
                <c:pt idx="5">
                  <c:v>0.76569678407351538</c:v>
                </c:pt>
                <c:pt idx="6">
                  <c:v>1.4965986394557822</c:v>
                </c:pt>
                <c:pt idx="7">
                  <c:v>1.0767160161507403</c:v>
                </c:pt>
                <c:pt idx="8">
                  <c:v>1.9582245430809351</c:v>
                </c:pt>
                <c:pt idx="9">
                  <c:v>1.832460732984293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Tabelle1!$A$31</c:f>
              <c:strCache>
                <c:ptCount val="1"/>
                <c:pt idx="0">
                  <c:v>AT Gesamt PCI Mortalität %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</c:marker>
          <c:dPt>
            <c:idx val="9"/>
            <c:marker>
              <c:symbol val="square"/>
              <c:size val="15"/>
            </c:marker>
            <c:bubble3D val="0"/>
          </c:dPt>
          <c:xVal>
            <c:numRef>
              <c:f>Tabelle1!$B$1:$K$1</c:f>
              <c:numCache>
                <c:formatCode>General</c:formatCod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numCache>
            </c:numRef>
          </c:xVal>
          <c:yVal>
            <c:numRef>
              <c:f>Tabelle1!$B$31:$K$31</c:f>
              <c:numCache>
                <c:formatCode>0.000</c:formatCode>
                <c:ptCount val="10"/>
                <c:pt idx="0">
                  <c:v>0.61395503194225509</c:v>
                </c:pt>
                <c:pt idx="1">
                  <c:v>0.7436860319564097</c:v>
                </c:pt>
                <c:pt idx="2">
                  <c:v>0.88336875664187475</c:v>
                </c:pt>
                <c:pt idx="3">
                  <c:v>0.93201099295017364</c:v>
                </c:pt>
                <c:pt idx="4">
                  <c:v>1.1188209348609541</c:v>
                </c:pt>
                <c:pt idx="5">
                  <c:v>0.87213829621555272</c:v>
                </c:pt>
                <c:pt idx="6">
                  <c:v>1.1167407713783501</c:v>
                </c:pt>
                <c:pt idx="7">
                  <c:v>1.0391848735235971</c:v>
                </c:pt>
                <c:pt idx="8">
                  <c:v>0.99717969379532634</c:v>
                </c:pt>
                <c:pt idx="9">
                  <c:v>0.92145461712821564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625792"/>
        <c:axId val="88744704"/>
      </c:scatterChart>
      <c:valAx>
        <c:axId val="7862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744704"/>
        <c:crosses val="autoZero"/>
        <c:crossBetween val="midCat"/>
      </c:valAx>
      <c:valAx>
        <c:axId val="88744704"/>
        <c:scaling>
          <c:orientation val="minMax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de-DE"/>
          </a:p>
        </c:txPr>
        <c:crossAx val="78625792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 sz="1600" b="1" i="0" baseline="0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90" baseline="0"/>
            </a:pPr>
            <a:r>
              <a:rPr lang="de-AT" sz="2790" baseline="0" dirty="0"/>
              <a:t>PCI Mortalität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23"/>
            <c:marker>
              <c:symbol val="square"/>
              <c:size val="16"/>
              <c:spPr>
                <a:solidFill>
                  <a:schemeClr val="accent2"/>
                </a:solidFill>
              </c:spPr>
            </c:marker>
            <c:bubble3D val="0"/>
          </c:dPt>
          <c:dPt>
            <c:idx val="32"/>
            <c:marker>
              <c:symbol val="diamond"/>
              <c:size val="15"/>
              <c:spPr>
                <a:solidFill>
                  <a:schemeClr val="accent1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</c:dPt>
          <c:xVal>
            <c:numRef>
              <c:f>Tabelle2!$B$32:$AL$32</c:f>
              <c:numCache>
                <c:formatCode>General</c:formatCode>
                <c:ptCount val="3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</c:numCache>
            </c:numRef>
          </c:xVal>
          <c:yVal>
            <c:numRef>
              <c:f>Tabelle2!$B$31:$AL$31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0.16806722689075634</c:v>
                </c:pt>
                <c:pt idx="12">
                  <c:v>0.1953125</c:v>
                </c:pt>
                <c:pt idx="13">
                  <c:v>0.31479538300104931</c:v>
                </c:pt>
                <c:pt idx="14">
                  <c:v>0.32751091703057456</c:v>
                </c:pt>
                <c:pt idx="15">
                  <c:v>0.38363171355498732</c:v>
                </c:pt>
                <c:pt idx="16">
                  <c:v>0.48899755501222492</c:v>
                </c:pt>
                <c:pt idx="17">
                  <c:v>0.60711188204683464</c:v>
                </c:pt>
                <c:pt idx="18">
                  <c:v>0.629921259842527</c:v>
                </c:pt>
                <c:pt idx="19">
                  <c:v>0.71258907363420465</c:v>
                </c:pt>
                <c:pt idx="20">
                  <c:v>0.83036773428232458</c:v>
                </c:pt>
                <c:pt idx="21">
                  <c:v>0.87336244541484709</c:v>
                </c:pt>
                <c:pt idx="22">
                  <c:v>0.87440381558029345</c:v>
                </c:pt>
                <c:pt idx="23">
                  <c:v>0.92145461712821564</c:v>
                </c:pt>
                <c:pt idx="24">
                  <c:v>0.98280098280098249</c:v>
                </c:pt>
                <c:pt idx="25">
                  <c:v>1.1786038077969181</c:v>
                </c:pt>
                <c:pt idx="26">
                  <c:v>1.2690355329949239</c:v>
                </c:pt>
                <c:pt idx="27">
                  <c:v>1.5151515151515151</c:v>
                </c:pt>
                <c:pt idx="28">
                  <c:v>1.5458937198067633</c:v>
                </c:pt>
                <c:pt idx="29">
                  <c:v>1.6129032258064515</c:v>
                </c:pt>
                <c:pt idx="30">
                  <c:v>1.6233766233766231</c:v>
                </c:pt>
                <c:pt idx="31">
                  <c:v>1.7738359201773837</c:v>
                </c:pt>
                <c:pt idx="32">
                  <c:v>1.832460732984293</c:v>
                </c:pt>
                <c:pt idx="33">
                  <c:v>1.9002375296912506</c:v>
                </c:pt>
                <c:pt idx="34">
                  <c:v>2.2058823529411802</c:v>
                </c:pt>
                <c:pt idx="35">
                  <c:v>2.4265644955300125</c:v>
                </c:pt>
                <c:pt idx="36">
                  <c:v>2.7093596059113412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779392"/>
        <c:axId val="88781184"/>
      </c:scatterChart>
      <c:valAx>
        <c:axId val="8877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8781184"/>
        <c:crosses val="autoZero"/>
        <c:crossBetween val="midCat"/>
      </c:valAx>
      <c:valAx>
        <c:axId val="887811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="1" i="0" baseline="0"/>
            </a:pPr>
            <a:endParaRPr lang="de-DE"/>
          </a:p>
        </c:txPr>
        <c:crossAx val="887793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AT" sz="1800" b="1" i="0" u="none" strike="noStrike" baseline="0" dirty="0"/>
              <a:t>akut PCI mit Schock Mortalität</a:t>
            </a:r>
            <a:endParaRPr lang="de-AT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13"/>
            <c:marker>
              <c:symbol val="square"/>
              <c:size val="12"/>
              <c:spPr>
                <a:solidFill>
                  <a:schemeClr val="accent2"/>
                </a:solidFill>
              </c:spPr>
            </c:marker>
            <c:bubble3D val="0"/>
          </c:dPt>
          <c:dPt>
            <c:idx val="14"/>
            <c:marker>
              <c:symbol val="diamond"/>
              <c:size val="13"/>
              <c:spPr>
                <a:ln>
                  <a:solidFill>
                    <a:srgbClr val="FF0000"/>
                  </a:solidFill>
                </a:ln>
              </c:spPr>
            </c:marker>
            <c:bubble3D val="0"/>
          </c:dPt>
          <c:yVal>
            <c:numRef>
              <c:f>Tabelle2!$B$37:$AD$37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4.4117647058824394</c:v>
                </c:pt>
                <c:pt idx="5">
                  <c:v>6.0606060606060606</c:v>
                </c:pt>
                <c:pt idx="6">
                  <c:v>7.1428571428571415</c:v>
                </c:pt>
                <c:pt idx="7">
                  <c:v>10</c:v>
                </c:pt>
                <c:pt idx="8">
                  <c:v>18.181818181818482</c:v>
                </c:pt>
                <c:pt idx="9">
                  <c:v>21.428571428571427</c:v>
                </c:pt>
                <c:pt idx="10">
                  <c:v>21.428571428571427</c:v>
                </c:pt>
                <c:pt idx="11">
                  <c:v>23.076923076922828</c:v>
                </c:pt>
                <c:pt idx="12">
                  <c:v>25</c:v>
                </c:pt>
                <c:pt idx="13">
                  <c:v>25.217391304347824</c:v>
                </c:pt>
                <c:pt idx="14">
                  <c:v>30</c:v>
                </c:pt>
                <c:pt idx="15">
                  <c:v>32.258064516129032</c:v>
                </c:pt>
                <c:pt idx="16">
                  <c:v>33.333333333333329</c:v>
                </c:pt>
                <c:pt idx="17">
                  <c:v>42.857142857142073</c:v>
                </c:pt>
                <c:pt idx="18">
                  <c:v>43.333333333333336</c:v>
                </c:pt>
                <c:pt idx="19">
                  <c:v>44.444444444443704</c:v>
                </c:pt>
                <c:pt idx="20">
                  <c:v>46.153846153845421</c:v>
                </c:pt>
                <c:pt idx="21">
                  <c:v>48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60</c:v>
                </c:pt>
                <c:pt idx="27">
                  <c:v>75</c:v>
                </c:pt>
                <c:pt idx="28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23680"/>
        <c:axId val="88825216"/>
      </c:scatterChart>
      <c:valAx>
        <c:axId val="88823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88825216"/>
        <c:crosses val="autoZero"/>
        <c:crossBetween val="midCat"/>
      </c:valAx>
      <c:valAx>
        <c:axId val="88825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="1" i="0" baseline="0"/>
            </a:pPr>
            <a:endParaRPr lang="de-DE"/>
          </a:p>
        </c:txPr>
        <c:crossAx val="88823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82380960549866"/>
          <c:y val="4.7376543209876554E-2"/>
          <c:w val="0.68908971345902303"/>
          <c:h val="0.835144113930203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alle</c:v>
                </c:pt>
              </c:strCache>
            </c:strRef>
          </c:tx>
          <c:cat>
            <c:numRef>
              <c:f>Tabelle1!$A$2:$A$6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1.04</c:v>
                </c:pt>
                <c:pt idx="1">
                  <c:v>1</c:v>
                </c:pt>
                <c:pt idx="2">
                  <c:v>1</c:v>
                </c:pt>
                <c:pt idx="3">
                  <c:v>0.92</c:v>
                </c:pt>
                <c:pt idx="4">
                  <c:v>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meldende</c:v>
                </c:pt>
              </c:strCache>
            </c:strRef>
          </c:tx>
          <c:cat>
            <c:numRef>
              <c:f>Tabelle1!$A$2:$A$6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1.038999999999993</c:v>
                </c:pt>
                <c:pt idx="1">
                  <c:v>0.997</c:v>
                </c:pt>
                <c:pt idx="2">
                  <c:v>0.997</c:v>
                </c:pt>
                <c:pt idx="3">
                  <c:v>0.92100000000000004</c:v>
                </c:pt>
                <c:pt idx="4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953088"/>
        <c:axId val="116954624"/>
      </c:lineChart>
      <c:catAx>
        <c:axId val="11695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6954624"/>
        <c:crosses val="autoZero"/>
        <c:auto val="1"/>
        <c:lblAlgn val="ctr"/>
        <c:lblOffset val="100"/>
        <c:noMultiLvlLbl val="0"/>
      </c:catAx>
      <c:valAx>
        <c:axId val="11695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953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de-AT" dirty="0"/>
              <a:t>PCI Mortalität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Tabelle1!$A$40</c:f>
              <c:strCache>
                <c:ptCount val="1"/>
                <c:pt idx="0">
                  <c:v>Gesamt PCI Mortalität % 2011</c:v>
                </c:pt>
              </c:strCache>
            </c:strRef>
          </c:tx>
          <c:spPr>
            <a:ln w="28575">
              <a:noFill/>
            </a:ln>
          </c:spPr>
          <c:dPt>
            <c:idx val="20"/>
            <c:marker>
              <c:symbol val="diamond"/>
              <c:size val="10"/>
              <c:spPr>
                <a:ln>
                  <a:solidFill>
                    <a:srgbClr val="FF0000"/>
                  </a:solidFill>
                </a:ln>
              </c:spPr>
            </c:marker>
            <c:bubble3D val="0"/>
          </c:dPt>
          <c:dPt>
            <c:idx val="39"/>
            <c:marker>
              <c:symbol val="diamond"/>
              <c:size val="21"/>
              <c:spPr>
                <a:solidFill>
                  <a:schemeClr val="accent6"/>
                </a:solidFill>
              </c:spPr>
            </c:marker>
            <c:bubble3D val="0"/>
          </c:dPt>
          <c:trendline>
            <c:trendlineType val="log"/>
            <c:dispRSqr val="0"/>
            <c:dispEq val="0"/>
          </c:trendline>
          <c:xVal>
            <c:numRef>
              <c:f>Tabelle1!$B$39:$AO$39</c:f>
              <c:numCache>
                <c:formatCode>General</c:formatCode>
                <c:ptCount val="40"/>
                <c:pt idx="0">
                  <c:v>0.32751091703056923</c:v>
                </c:pt>
                <c:pt idx="1">
                  <c:v>0.60711188204683464</c:v>
                </c:pt>
                <c:pt idx="2">
                  <c:v>0.62992125984252123</c:v>
                </c:pt>
                <c:pt idx="3">
                  <c:v>1.5458937198067633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2.4265644955300125</c:v>
                </c:pt>
                <c:pt idx="8">
                  <c:v>0.87440381558028779</c:v>
                </c:pt>
                <c:pt idx="9">
                  <c:v>0.48899755501222492</c:v>
                </c:pt>
                <c:pt idx="10">
                  <c:v>2.7093596059113363</c:v>
                </c:pt>
                <c:pt idx="11">
                  <c:v>1.6129032258064515</c:v>
                </c:pt>
                <c:pt idx="12">
                  <c:v>0.71258907363420465</c:v>
                </c:pt>
                <c:pt idx="13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0.38363171355498732</c:v>
                </c:pt>
                <c:pt idx="19">
                  <c:v>0.1953125</c:v>
                </c:pt>
                <c:pt idx="20">
                  <c:v>1.832460732984293</c:v>
                </c:pt>
                <c:pt idx="21">
                  <c:v>0</c:v>
                </c:pt>
                <c:pt idx="22">
                  <c:v>1.9002375296912202</c:v>
                </c:pt>
                <c:pt idx="23">
                  <c:v>0.31479538300104931</c:v>
                </c:pt>
                <c:pt idx="24">
                  <c:v>0.16806722689075634</c:v>
                </c:pt>
                <c:pt idx="25">
                  <c:v>1.1786038077969181</c:v>
                </c:pt>
                <c:pt idx="26">
                  <c:v>1.2690355329949239</c:v>
                </c:pt>
                <c:pt idx="27">
                  <c:v>1.5151515151515151</c:v>
                </c:pt>
                <c:pt idx="28">
                  <c:v>0.87336244541484709</c:v>
                </c:pt>
                <c:pt idx="29">
                  <c:v>0</c:v>
                </c:pt>
                <c:pt idx="30">
                  <c:v>1.7738359201773837</c:v>
                </c:pt>
                <c:pt idx="31">
                  <c:v>0</c:v>
                </c:pt>
                <c:pt idx="32">
                  <c:v>1.6233766233766231</c:v>
                </c:pt>
                <c:pt idx="33">
                  <c:v>0</c:v>
                </c:pt>
                <c:pt idx="34">
                  <c:v>0.98280098280098249</c:v>
                </c:pt>
                <c:pt idx="35">
                  <c:v>2.2058823529411802</c:v>
                </c:pt>
                <c:pt idx="36">
                  <c:v>0.83036773428232458</c:v>
                </c:pt>
                <c:pt idx="39">
                  <c:v>0.92145461712821564</c:v>
                </c:pt>
              </c:numCache>
            </c:numRef>
          </c:xVal>
          <c:yVal>
            <c:numRef>
              <c:f>Tabelle1!$B$40:$AO$40</c:f>
              <c:numCache>
                <c:formatCode>General</c:formatCode>
                <c:ptCount val="40"/>
                <c:pt idx="0">
                  <c:v>0.75400565504241435</c:v>
                </c:pt>
                <c:pt idx="1">
                  <c:v>1.001669449081803</c:v>
                </c:pt>
                <c:pt idx="2">
                  <c:v>0.14534883720930244</c:v>
                </c:pt>
                <c:pt idx="3">
                  <c:v>2.075812274368221</c:v>
                </c:pt>
                <c:pt idx="4">
                  <c:v>0</c:v>
                </c:pt>
                <c:pt idx="5">
                  <c:v>0.30075187969924944</c:v>
                </c:pt>
                <c:pt idx="6">
                  <c:v>0</c:v>
                </c:pt>
                <c:pt idx="7">
                  <c:v>0.85106382978723183</c:v>
                </c:pt>
                <c:pt idx="8">
                  <c:v>0.52128583840139064</c:v>
                </c:pt>
                <c:pt idx="9">
                  <c:v>0.44150110375275936</c:v>
                </c:pt>
                <c:pt idx="10">
                  <c:v>1.1331444759206799</c:v>
                </c:pt>
                <c:pt idx="11">
                  <c:v>0.43165467625899362</c:v>
                </c:pt>
                <c:pt idx="12">
                  <c:v>0.53285968028419395</c:v>
                </c:pt>
                <c:pt idx="13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0.23640661938534291</c:v>
                </c:pt>
                <c:pt idx="18">
                  <c:v>0.42796005706134138</c:v>
                </c:pt>
                <c:pt idx="19">
                  <c:v>0.36166365280289331</c:v>
                </c:pt>
                <c:pt idx="20">
                  <c:v>1.2578616352201202</c:v>
                </c:pt>
                <c:pt idx="21">
                  <c:v>0</c:v>
                </c:pt>
                <c:pt idx="22">
                  <c:v>1.9125683060109291</c:v>
                </c:pt>
                <c:pt idx="23">
                  <c:v>0</c:v>
                </c:pt>
                <c:pt idx="24">
                  <c:v>0</c:v>
                </c:pt>
                <c:pt idx="25">
                  <c:v>1.6936104695919969</c:v>
                </c:pt>
                <c:pt idx="26">
                  <c:v>1.0348071495766729</c:v>
                </c:pt>
                <c:pt idx="27">
                  <c:v>0</c:v>
                </c:pt>
                <c:pt idx="28">
                  <c:v>1.1441647597253999</c:v>
                </c:pt>
                <c:pt idx="29">
                  <c:v>0</c:v>
                </c:pt>
                <c:pt idx="30">
                  <c:v>1.4285714285714286</c:v>
                </c:pt>
                <c:pt idx="31">
                  <c:v>0</c:v>
                </c:pt>
                <c:pt idx="32">
                  <c:v>1.4950166112956798</c:v>
                </c:pt>
                <c:pt idx="33">
                  <c:v>0</c:v>
                </c:pt>
                <c:pt idx="34">
                  <c:v>0.50125313283208017</c:v>
                </c:pt>
                <c:pt idx="35">
                  <c:v>1.7817371937639197</c:v>
                </c:pt>
                <c:pt idx="36">
                  <c:v>1.0266940451745348</c:v>
                </c:pt>
                <c:pt idx="39">
                  <c:v>0.7982261640798225</c:v>
                </c:pt>
              </c:numCache>
            </c:numRef>
          </c:yVal>
          <c:smooth val="0"/>
        </c:ser>
        <c:ser>
          <c:idx val="1"/>
          <c:order val="1"/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3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3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60928"/>
        <c:axId val="89072000"/>
      </c:scatterChart>
      <c:valAx>
        <c:axId val="88860928"/>
        <c:scaling>
          <c:orientation val="minMax"/>
          <c:max val="3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800">
                    <a:solidFill>
                      <a:srgbClr val="FFFF00"/>
                    </a:solidFill>
                  </a:defRPr>
                </a:pPr>
                <a:r>
                  <a:rPr lang="de-DE" sz="2800" dirty="0">
                    <a:solidFill>
                      <a:srgbClr val="FFFF00"/>
                    </a:solidFill>
                  </a:rPr>
                  <a:t>2010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072000"/>
        <c:crosses val="autoZero"/>
        <c:crossBetween val="midCat"/>
      </c:valAx>
      <c:valAx>
        <c:axId val="89072000"/>
        <c:scaling>
          <c:orientation val="minMax"/>
          <c:max val="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rgbClr val="FFFF00"/>
                    </a:solidFill>
                  </a:defRPr>
                </a:pPr>
                <a:r>
                  <a:rPr lang="de-DE" sz="2800" dirty="0">
                    <a:solidFill>
                      <a:srgbClr val="FFFF00"/>
                    </a:solidFill>
                  </a:rPr>
                  <a:t>2011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88609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09213571890534"/>
          <c:y val="3.8675273913072516E-2"/>
          <c:w val="0.80103345719444863"/>
          <c:h val="0.817550196317511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Angio</c:v>
                </c:pt>
              </c:strCache>
            </c:strRef>
          </c:tx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 formatCode="0">
                  <c:v>60.09</c:v>
                </c:pt>
                <c:pt idx="1">
                  <c:v>61.04</c:v>
                </c:pt>
                <c:pt idx="2">
                  <c:v>62.96</c:v>
                </c:pt>
                <c:pt idx="3">
                  <c:v>61.8</c:v>
                </c:pt>
                <c:pt idx="4">
                  <c:v>62.120000000000012</c:v>
                </c:pt>
                <c:pt idx="5">
                  <c:v>65.8</c:v>
                </c:pt>
                <c:pt idx="6">
                  <c:v>63.8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centers</c:v>
                </c:pt>
              </c:strCache>
            </c:strRef>
          </c:tx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Tabelle1!$C$2:$C$8</c:f>
              <c:numCache>
                <c:formatCode>General</c:formatCode>
                <c:ptCount val="7"/>
                <c:pt idx="0">
                  <c:v>32</c:v>
                </c:pt>
                <c:pt idx="1">
                  <c:v>34</c:v>
                </c:pt>
                <c:pt idx="2">
                  <c:v>34</c:v>
                </c:pt>
                <c:pt idx="3">
                  <c:v>37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tables</c:v>
                </c:pt>
              </c:strCache>
            </c:strRef>
          </c:tx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Tabelle1!$D$2:$D$8</c:f>
              <c:numCache>
                <c:formatCode>General</c:formatCode>
                <c:ptCount val="7"/>
                <c:pt idx="0">
                  <c:v>44</c:v>
                </c:pt>
                <c:pt idx="1">
                  <c:v>46</c:v>
                </c:pt>
                <c:pt idx="2">
                  <c:v>46</c:v>
                </c:pt>
                <c:pt idx="3">
                  <c:v>49</c:v>
                </c:pt>
                <c:pt idx="4">
                  <c:v>51</c:v>
                </c:pt>
                <c:pt idx="5">
                  <c:v>50</c:v>
                </c:pt>
                <c:pt idx="6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97120"/>
        <c:axId val="117019392"/>
      </c:barChart>
      <c:catAx>
        <c:axId val="11699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019392"/>
        <c:crosses val="autoZero"/>
        <c:auto val="1"/>
        <c:lblAlgn val="ctr"/>
        <c:lblOffset val="100"/>
        <c:noMultiLvlLbl val="0"/>
      </c:catAx>
      <c:valAx>
        <c:axId val="1170193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16997120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de-DE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non-acute PCI</c:v>
                </c:pt>
              </c:strCache>
            </c:strRef>
          </c:tx>
          <c:invertIfNegative val="0"/>
          <c:cat>
            <c:strRef>
              <c:f>Sheet1!$C$1:$Q$1</c:f>
              <c:strCache>
                <c:ptCount val="15"/>
                <c:pt idx="0">
                  <c:v>1997*</c:v>
                </c:pt>
                <c:pt idx="1">
                  <c:v>1998*</c:v>
                </c:pt>
                <c:pt idx="2">
                  <c:v>1999*</c:v>
                </c:pt>
                <c:pt idx="3">
                  <c:v>2000*</c:v>
                </c:pt>
                <c:pt idx="4">
                  <c:v>2001*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Sheet1!$C$2:$Q$2</c:f>
              <c:numCache>
                <c:formatCode>0.00</c:formatCode>
                <c:ptCount val="15"/>
                <c:pt idx="0">
                  <c:v>0.34195048556969238</c:v>
                </c:pt>
                <c:pt idx="1">
                  <c:v>0.23477078957123548</c:v>
                </c:pt>
                <c:pt idx="2">
                  <c:v>5.9304946032499112E-2</c:v>
                </c:pt>
                <c:pt idx="3">
                  <c:v>0.16101331043366254</c:v>
                </c:pt>
                <c:pt idx="4">
                  <c:v>0.18269845619804609</c:v>
                </c:pt>
                <c:pt idx="5">
                  <c:v>0.25854879065888242</c:v>
                </c:pt>
                <c:pt idx="6">
                  <c:v>0.13176251743915668</c:v>
                </c:pt>
                <c:pt idx="7">
                  <c:v>0.10667045939411178</c:v>
                </c:pt>
                <c:pt idx="8">
                  <c:v>0.28044590899530258</c:v>
                </c:pt>
                <c:pt idx="9">
                  <c:v>9.8218044057808346E-2</c:v>
                </c:pt>
                <c:pt idx="10">
                  <c:v>0.12755102040816327</c:v>
                </c:pt>
                <c:pt idx="11">
                  <c:v>0.27605244996549388</c:v>
                </c:pt>
                <c:pt idx="12">
                  <c:v>0.22183125525893063</c:v>
                </c:pt>
                <c:pt idx="13">
                  <c:v>0.19525600231414522</c:v>
                </c:pt>
                <c:pt idx="14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7081600"/>
        <c:axId val="117083136"/>
      </c:barChart>
      <c:catAx>
        <c:axId val="11708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117083136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117083136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1708160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8984496546625497"/>
          <c:y val="4.2832542415922083E-2"/>
          <c:w val="0.22571894379583038"/>
          <c:h val="6.5279056295332261E-2"/>
        </c:manualLayout>
      </c:layout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65"/>
      <c:rotY val="4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412698412698424E-2"/>
          <c:y val="6.0542797494780802E-2"/>
          <c:w val="0.6793650793650946"/>
          <c:h val="0.84342379958246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PCI MI with shock</c:v>
                </c:pt>
              </c:strCache>
            </c:strRef>
          </c:tx>
          <c:spPr>
            <a:solidFill>
              <a:schemeClr val="accent1"/>
            </a:solidFill>
            <a:ln w="1291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63</c:v>
                </c:pt>
                <c:pt idx="1">
                  <c:v>97</c:v>
                </c:pt>
                <c:pt idx="2">
                  <c:v>106</c:v>
                </c:pt>
                <c:pt idx="3">
                  <c:v>129</c:v>
                </c:pt>
                <c:pt idx="4">
                  <c:v>264</c:v>
                </c:pt>
                <c:pt idx="5">
                  <c:v>460</c:v>
                </c:pt>
                <c:pt idx="6">
                  <c:v>486</c:v>
                </c:pt>
                <c:pt idx="7">
                  <c:v>479</c:v>
                </c:pt>
                <c:pt idx="8">
                  <c:v>395</c:v>
                </c:pt>
                <c:pt idx="9">
                  <c:v>404</c:v>
                </c:pt>
                <c:pt idx="10">
                  <c:v>360</c:v>
                </c:pt>
                <c:pt idx="11">
                  <c:v>403</c:v>
                </c:pt>
                <c:pt idx="12">
                  <c:v>460</c:v>
                </c:pt>
                <c:pt idx="13">
                  <c:v>407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PCI MI without shock</c:v>
                </c:pt>
              </c:strCache>
            </c:strRef>
          </c:tx>
          <c:spPr>
            <a:solidFill>
              <a:schemeClr val="accent2"/>
            </a:solidFill>
            <a:ln w="12916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278</c:v>
                </c:pt>
                <c:pt idx="1">
                  <c:v>610</c:v>
                </c:pt>
                <c:pt idx="2">
                  <c:v>658</c:v>
                </c:pt>
                <c:pt idx="3">
                  <c:v>772</c:v>
                </c:pt>
                <c:pt idx="4">
                  <c:v>1327</c:v>
                </c:pt>
                <c:pt idx="5">
                  <c:v>1694</c:v>
                </c:pt>
                <c:pt idx="6">
                  <c:v>2190</c:v>
                </c:pt>
                <c:pt idx="7">
                  <c:v>3849</c:v>
                </c:pt>
                <c:pt idx="8">
                  <c:v>4614</c:v>
                </c:pt>
                <c:pt idx="9">
                  <c:v>5610</c:v>
                </c:pt>
                <c:pt idx="10">
                  <c:v>6326</c:v>
                </c:pt>
                <c:pt idx="11">
                  <c:v>6380</c:v>
                </c:pt>
                <c:pt idx="12">
                  <c:v>6006</c:v>
                </c:pt>
                <c:pt idx="13">
                  <c:v>6539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 with shock</c:v>
                </c:pt>
              </c:strCache>
            </c:strRef>
          </c:tx>
          <c:spPr>
            <a:solidFill>
              <a:schemeClr val="hlink"/>
            </a:solidFill>
            <a:ln w="1291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10">
                  <c:v>181</c:v>
                </c:pt>
                <c:pt idx="11">
                  <c:v>342</c:v>
                </c:pt>
                <c:pt idx="13">
                  <c:v>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7135232"/>
        <c:axId val="117136768"/>
        <c:axId val="0"/>
      </c:bar3DChart>
      <c:catAx>
        <c:axId val="11713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1713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136768"/>
        <c:scaling>
          <c:orientation val="minMax"/>
        </c:scaling>
        <c:delete val="0"/>
        <c:axPos val="l"/>
        <c:majorGridlines>
          <c:spPr>
            <a:ln w="32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83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17135232"/>
        <c:crosses val="autoZero"/>
        <c:crossBetween val="between"/>
      </c:valAx>
      <c:spPr>
        <a:noFill/>
        <a:ln w="25833">
          <a:noFill/>
        </a:ln>
      </c:spPr>
    </c:plotArea>
    <c:legend>
      <c:legendPos val="r"/>
      <c:layout>
        <c:manualLayout>
          <c:xMode val="edge"/>
          <c:yMode val="edge"/>
          <c:x val="0.78412698412698356"/>
          <c:y val="0.11899791231732591"/>
          <c:w val="0.21452086952559071"/>
          <c:h val="0.69553859095019999"/>
        </c:manualLayout>
      </c:layout>
      <c:overlay val="0"/>
      <c:spPr>
        <a:noFill/>
        <a:ln w="3229">
          <a:solidFill>
            <a:schemeClr val="tx1"/>
          </a:solidFill>
          <a:prstDash val="solid"/>
        </a:ln>
      </c:spPr>
      <c:txPr>
        <a:bodyPr/>
        <a:lstStyle/>
        <a:p>
          <a:pPr>
            <a:defRPr sz="261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Sheet1!$A$6</c:f>
              <c:strCache>
                <c:ptCount val="1"/>
                <c:pt idx="0">
                  <c:v>non-acute PCI</c:v>
                </c:pt>
              </c:strCache>
            </c:strRef>
          </c:tx>
          <c:invertIfNegative val="0"/>
          <c:cat>
            <c:strRef>
              <c:f>Sheet1!$C$1:$Q$1</c:f>
              <c:strCache>
                <c:ptCount val="15"/>
                <c:pt idx="0">
                  <c:v>1997*</c:v>
                </c:pt>
                <c:pt idx="1">
                  <c:v>1998*</c:v>
                </c:pt>
                <c:pt idx="2">
                  <c:v>1999*</c:v>
                </c:pt>
                <c:pt idx="3">
                  <c:v>2000*</c:v>
                </c:pt>
                <c:pt idx="4">
                  <c:v>2001*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Sheet1!$C$6:$Q$6</c:f>
              <c:numCache>
                <c:formatCode>0.00</c:formatCode>
                <c:ptCount val="15"/>
                <c:pt idx="0">
                  <c:v>0.32860147213459701</c:v>
                </c:pt>
                <c:pt idx="1">
                  <c:v>0.22198855006425985</c:v>
                </c:pt>
                <c:pt idx="2">
                  <c:v>5.3902544200086333E-2</c:v>
                </c:pt>
                <c:pt idx="3">
                  <c:v>0.14328016047377973</c:v>
                </c:pt>
                <c:pt idx="4">
                  <c:v>0.16593379241682679</c:v>
                </c:pt>
                <c:pt idx="5">
                  <c:v>0.22826006921434355</c:v>
                </c:pt>
                <c:pt idx="6">
                  <c:v>0.11291179596174283</c:v>
                </c:pt>
                <c:pt idx="7">
                  <c:v>8.9616441629824545E-2</c:v>
                </c:pt>
                <c:pt idx="8">
                  <c:v>0.21515787208864487</c:v>
                </c:pt>
                <c:pt idx="9">
                  <c:v>7.2678191351295232E-2</c:v>
                </c:pt>
                <c:pt idx="10">
                  <c:v>8.7891634784406994E-2</c:v>
                </c:pt>
                <c:pt idx="11">
                  <c:v>0.1824910021797545</c:v>
                </c:pt>
                <c:pt idx="12">
                  <c:v>0.14605157131345667</c:v>
                </c:pt>
                <c:pt idx="13">
                  <c:v>0.13304424953188246</c:v>
                </c:pt>
                <c:pt idx="14">
                  <c:v>0.18000000000000024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acute PCI</c:v>
                </c:pt>
              </c:strCache>
            </c:strRef>
          </c:tx>
          <c:invertIfNegative val="0"/>
          <c:cat>
            <c:strRef>
              <c:f>Sheet1!$C$1:$Q$1</c:f>
              <c:strCache>
                <c:ptCount val="15"/>
                <c:pt idx="0">
                  <c:v>1997*</c:v>
                </c:pt>
                <c:pt idx="1">
                  <c:v>1998*</c:v>
                </c:pt>
                <c:pt idx="2">
                  <c:v>1999*</c:v>
                </c:pt>
                <c:pt idx="3">
                  <c:v>2000*</c:v>
                </c:pt>
                <c:pt idx="4">
                  <c:v>2001*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strCache>
            </c:strRef>
          </c:cat>
          <c:val>
            <c:numRef>
              <c:f>Sheet1!$C$3:$Q$3</c:f>
              <c:numCache>
                <c:formatCode>0.00</c:formatCode>
                <c:ptCount val="15"/>
                <c:pt idx="0">
                  <c:v>0.31545741324921478</c:v>
                </c:pt>
                <c:pt idx="1">
                  <c:v>0.2804065895548587</c:v>
                </c:pt>
                <c:pt idx="2">
                  <c:v>0.50668391548081071</c:v>
                </c:pt>
                <c:pt idx="3">
                  <c:v>0.51580857770560706</c:v>
                </c:pt>
                <c:pt idx="4">
                  <c:v>0.44802123952542933</c:v>
                </c:pt>
                <c:pt idx="5">
                  <c:v>0.51542596274206243</c:v>
                </c:pt>
                <c:pt idx="6">
                  <c:v>0.7704569606801277</c:v>
                </c:pt>
                <c:pt idx="7">
                  <c:v>0.84239455132034891</c:v>
                </c:pt>
                <c:pt idx="8">
                  <c:v>0.90366306277230857</c:v>
                </c:pt>
                <c:pt idx="9">
                  <c:v>0.7994601048642419</c:v>
                </c:pt>
                <c:pt idx="10">
                  <c:v>1.0288491365939405</c:v>
                </c:pt>
                <c:pt idx="11">
                  <c:v>0.85669387134385055</c:v>
                </c:pt>
                <c:pt idx="12">
                  <c:v>0.85112812248186964</c:v>
                </c:pt>
                <c:pt idx="13">
                  <c:v>0.78841036759633021</c:v>
                </c:pt>
                <c:pt idx="14">
                  <c:v>0.62000000000000322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7535872"/>
        <c:axId val="117537408"/>
      </c:barChart>
      <c:catAx>
        <c:axId val="11753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117537408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117537408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.00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1753587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ayout/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76615347675"/>
          <c:y val="3.8675266240259042E-2"/>
          <c:w val="0.68614897914942685"/>
          <c:h val="0.7888470725475109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PCI for MI without Shock</c:v>
                </c:pt>
              </c:strCache>
            </c:strRef>
          </c:tx>
          <c:invertIfNegative val="0"/>
          <c:cat>
            <c:numRef>
              <c:f>Sheet1!$C$1:$Q$1</c:f>
              <c:numCache>
                <c:formatCode>0</c:formatCod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numCache>
            </c:numRef>
          </c:cat>
          <c:val>
            <c:numRef>
              <c:f>Sheet1!$C$3:$Q$3</c:f>
              <c:numCache>
                <c:formatCode>0</c:formatCode>
                <c:ptCount val="15"/>
                <c:pt idx="0">
                  <c:v>2.3569023569023582</c:v>
                </c:pt>
                <c:pt idx="1">
                  <c:v>1.5021459227467824</c:v>
                </c:pt>
                <c:pt idx="2">
                  <c:v>2.0118343195266273</c:v>
                </c:pt>
                <c:pt idx="3">
                  <c:v>1.4744145706851692</c:v>
                </c:pt>
                <c:pt idx="4">
                  <c:v>1.4466546112115732</c:v>
                </c:pt>
                <c:pt idx="5">
                  <c:v>1.6341923318667517</c:v>
                </c:pt>
                <c:pt idx="6">
                  <c:v>1.7177344475394596</c:v>
                </c:pt>
                <c:pt idx="7">
                  <c:v>1.3079222720478314</c:v>
                </c:pt>
                <c:pt idx="8">
                  <c:v>1.363216266173753</c:v>
                </c:pt>
                <c:pt idx="9">
                  <c:v>1.0780594929127578</c:v>
                </c:pt>
                <c:pt idx="10">
                  <c:v>1.1306950448952451</c:v>
                </c:pt>
                <c:pt idx="11">
                  <c:v>0.9572240502542626</c:v>
                </c:pt>
                <c:pt idx="12">
                  <c:v>1.1057054400707651</c:v>
                </c:pt>
                <c:pt idx="13">
                  <c:v>0.68048252397154307</c:v>
                </c:pt>
                <c:pt idx="14" formatCode="0.00">
                  <c:v>0.82000000000000028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PCI for MI with Shock</c:v>
                </c:pt>
              </c:strCache>
            </c:strRef>
          </c:tx>
          <c:invertIfNegative val="0"/>
          <c:cat>
            <c:numRef>
              <c:f>Sheet1!$C$1:$Q$1</c:f>
              <c:numCache>
                <c:formatCode>0</c:formatCod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numCache>
            </c:numRef>
          </c:cat>
          <c:val>
            <c:numRef>
              <c:f>Sheet1!$C$2:$Q$2</c:f>
              <c:numCache>
                <c:formatCode>0</c:formatCode>
                <c:ptCount val="15"/>
                <c:pt idx="0">
                  <c:v>5.7239057239057241</c:v>
                </c:pt>
                <c:pt idx="1">
                  <c:v>3.648068669527897</c:v>
                </c:pt>
                <c:pt idx="2">
                  <c:v>3.5502958579881647</c:v>
                </c:pt>
                <c:pt idx="3">
                  <c:v>3.2090199479618398</c:v>
                </c:pt>
                <c:pt idx="4">
                  <c:v>3.4358047016274877</c:v>
                </c:pt>
                <c:pt idx="5">
                  <c:v>2.7655562539283483</c:v>
                </c:pt>
                <c:pt idx="6">
                  <c:v>3.6675951717734452</c:v>
                </c:pt>
                <c:pt idx="7">
                  <c:v>3.9611360239162932</c:v>
                </c:pt>
                <c:pt idx="8">
                  <c:v>2.5184842883548981</c:v>
                </c:pt>
                <c:pt idx="9">
                  <c:v>1.9964064683569585</c:v>
                </c:pt>
                <c:pt idx="10">
                  <c:v>2.1782507482540754</c:v>
                </c:pt>
                <c:pt idx="11">
                  <c:v>1.5704457074483997</c:v>
                </c:pt>
                <c:pt idx="12">
                  <c:v>1.3858174848886931</c:v>
                </c:pt>
                <c:pt idx="13">
                  <c:v>1.793999381379523</c:v>
                </c:pt>
                <c:pt idx="14" formatCode="0.00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7584256"/>
        <c:axId val="117585792"/>
      </c:barChart>
      <c:catAx>
        <c:axId val="1175842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/>
            </a:pPr>
            <a:endParaRPr lang="de-DE"/>
          </a:p>
        </c:txPr>
        <c:crossAx val="117585792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117585792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17584256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l"/>
      <c:layout>
        <c:manualLayout>
          <c:xMode val="edge"/>
          <c:yMode val="edge"/>
          <c:x val="8.1133120924977205E-3"/>
          <c:y val="0.39944708524450723"/>
          <c:w val="0.20565095381459825"/>
          <c:h val="0.25653617851985172"/>
        </c:manualLayout>
      </c:layout>
      <c:overlay val="0"/>
      <c:spPr>
        <a:noFill/>
        <a:ln w="3467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49293673362744"/>
          <c:y val="7.1429577552807141E-2"/>
          <c:w val="0.80616530798856723"/>
          <c:h val="0.7665300614475495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472</c:v>
                </c:pt>
                <c:pt idx="1">
                  <c:v>533</c:v>
                </c:pt>
                <c:pt idx="2">
                  <c:v>617</c:v>
                </c:pt>
                <c:pt idx="3">
                  <c:v>737</c:v>
                </c:pt>
                <c:pt idx="4">
                  <c:v>838</c:v>
                </c:pt>
                <c:pt idx="5">
                  <c:v>951</c:v>
                </c:pt>
                <c:pt idx="6">
                  <c:v>1070</c:v>
                </c:pt>
                <c:pt idx="7">
                  <c:v>1152</c:v>
                </c:pt>
                <c:pt idx="8">
                  <c:v>1300</c:v>
                </c:pt>
                <c:pt idx="9">
                  <c:v>1495</c:v>
                </c:pt>
                <c:pt idx="10">
                  <c:v>1685</c:v>
                </c:pt>
                <c:pt idx="11">
                  <c:v>1868</c:v>
                </c:pt>
                <c:pt idx="12">
                  <c:v>2061</c:v>
                </c:pt>
                <c:pt idx="13">
                  <c:v>2290</c:v>
                </c:pt>
                <c:pt idx="14">
                  <c:v>2321</c:v>
                </c:pt>
                <c:pt idx="15">
                  <c:v>2330</c:v>
                </c:pt>
                <c:pt idx="16">
                  <c:v>2377</c:v>
                </c:pt>
                <c:pt idx="17">
                  <c:v>2364</c:v>
                </c:pt>
                <c:pt idx="18">
                  <c:v>2428</c:v>
                </c:pt>
                <c:pt idx="19">
                  <c:v>2407</c:v>
                </c:pt>
                <c:pt idx="20">
                  <c:v>2437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462</c:v>
                </c:pt>
                <c:pt idx="1">
                  <c:v>665</c:v>
                </c:pt>
                <c:pt idx="2">
                  <c:v>822</c:v>
                </c:pt>
                <c:pt idx="3">
                  <c:v>959</c:v>
                </c:pt>
                <c:pt idx="4">
                  <c:v>1102</c:v>
                </c:pt>
                <c:pt idx="5">
                  <c:v>1241</c:v>
                </c:pt>
                <c:pt idx="6">
                  <c:v>1366</c:v>
                </c:pt>
                <c:pt idx="7">
                  <c:v>1355</c:v>
                </c:pt>
                <c:pt idx="8">
                  <c:v>1543</c:v>
                </c:pt>
                <c:pt idx="9">
                  <c:v>1668</c:v>
                </c:pt>
                <c:pt idx="10">
                  <c:v>1815</c:v>
                </c:pt>
                <c:pt idx="11">
                  <c:v>1933</c:v>
                </c:pt>
                <c:pt idx="12">
                  <c:v>2114</c:v>
                </c:pt>
                <c:pt idx="13">
                  <c:v>2229</c:v>
                </c:pt>
                <c:pt idx="14">
                  <c:v>2273</c:v>
                </c:pt>
                <c:pt idx="15">
                  <c:v>2308</c:v>
                </c:pt>
                <c:pt idx="16">
                  <c:v>2350</c:v>
                </c:pt>
                <c:pt idx="17">
                  <c:v>2571</c:v>
                </c:pt>
                <c:pt idx="18">
                  <c:v>2693</c:v>
                </c:pt>
                <c:pt idx="19">
                  <c:v>2564</c:v>
                </c:pt>
                <c:pt idx="20">
                  <c:v>2631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8">
                  <c:v>2194</c:v>
                </c:pt>
                <c:pt idx="9">
                  <c:v>2377</c:v>
                </c:pt>
                <c:pt idx="10">
                  <c:v>2519</c:v>
                </c:pt>
                <c:pt idx="11">
                  <c:v>2698</c:v>
                </c:pt>
                <c:pt idx="12">
                  <c:v>3015</c:v>
                </c:pt>
                <c:pt idx="13">
                  <c:v>3287</c:v>
                </c:pt>
                <c:pt idx="14">
                  <c:v>3536</c:v>
                </c:pt>
                <c:pt idx="15">
                  <c:v>3645</c:v>
                </c:pt>
                <c:pt idx="16">
                  <c:v>3725</c:v>
                </c:pt>
                <c:pt idx="17">
                  <c:v>3794</c:v>
                </c:pt>
                <c:pt idx="18">
                  <c:v>3986</c:v>
                </c:pt>
                <c:pt idx="19">
                  <c:v>4016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14">
                  <c:v>2210</c:v>
                </c:pt>
                <c:pt idx="16">
                  <c:v>2218</c:v>
                </c:pt>
                <c:pt idx="17">
                  <c:v>2254</c:v>
                </c:pt>
                <c:pt idx="18">
                  <c:v>2091</c:v>
                </c:pt>
                <c:pt idx="19">
                  <c:v>2102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SL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9"/>
            <c:spPr>
              <a:solidFill>
                <a:srgbClr val="FFFFFF"/>
              </a:solidFill>
              <a:ln>
                <a:solidFill>
                  <a:srgbClr val="FFFFFF"/>
                </a:solidFill>
              </a:ln>
            </c:spPr>
          </c:marker>
          <c:dLbls>
            <c:dLbl>
              <c:idx val="19"/>
              <c:delete val="1"/>
            </c:dLbl>
            <c:txPr>
              <a:bodyPr/>
              <a:lstStyle/>
              <a:p>
                <a:pPr>
                  <a:defRPr b="1" i="0" baseline="0"/>
                </a:pPr>
                <a:endParaRPr lang="de-DE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Sheet1!$B$6:$V$6</c:f>
              <c:numCache>
                <c:formatCode>General</c:formatCode>
                <c:ptCount val="21"/>
                <c:pt idx="18">
                  <c:v>1311</c:v>
                </c:pt>
                <c:pt idx="19">
                  <c:v>1337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USA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dLbls>
            <c:txPr>
              <a:bodyPr/>
              <a:lstStyle/>
              <a:p>
                <a:pPr>
                  <a:defRPr b="1" i="0" baseline="0"/>
                </a:pPr>
                <a:endParaRPr lang="de-DE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Sheet1!$B$7:$V$7</c:f>
              <c:numCache>
                <c:formatCode>General</c:formatCode>
                <c:ptCount val="21"/>
                <c:pt idx="14">
                  <c:v>3702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49984"/>
        <c:axId val="21851520"/>
      </c:scatterChart>
      <c:valAx>
        <c:axId val="2184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1851520"/>
        <c:crosses val="autoZero"/>
        <c:crossBetween val="midCat"/>
        <c:majorUnit val="1"/>
      </c:valAx>
      <c:valAx>
        <c:axId val="2185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1849984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64187563323830155"/>
          <c:w val="6.5243773822650522E-2"/>
          <c:h val="0.35812436676170312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Sheet1!$B$2:$U$2</c:f>
              <c:numCache>
                <c:formatCode>General</c:formatCode>
                <c:ptCount val="20"/>
                <c:pt idx="0">
                  <c:v>36</c:v>
                </c:pt>
                <c:pt idx="1">
                  <c:v>36</c:v>
                </c:pt>
                <c:pt idx="2">
                  <c:v>40</c:v>
                </c:pt>
                <c:pt idx="3">
                  <c:v>41</c:v>
                </c:pt>
                <c:pt idx="4">
                  <c:v>40</c:v>
                </c:pt>
                <c:pt idx="5">
                  <c:v>39</c:v>
                </c:pt>
                <c:pt idx="6">
                  <c:v>39</c:v>
                </c:pt>
                <c:pt idx="7">
                  <c:v>40</c:v>
                </c:pt>
                <c:pt idx="8">
                  <c:v>40</c:v>
                </c:pt>
                <c:pt idx="9">
                  <c:v>42.8</c:v>
                </c:pt>
                <c:pt idx="10">
                  <c:v>44.9</c:v>
                </c:pt>
                <c:pt idx="11">
                  <c:v>43.7</c:v>
                </c:pt>
                <c:pt idx="12">
                  <c:v>47.4</c:v>
                </c:pt>
                <c:pt idx="13">
                  <c:v>45.2</c:v>
                </c:pt>
                <c:pt idx="14">
                  <c:v>43.4</c:v>
                </c:pt>
                <c:pt idx="15">
                  <c:v>43.4</c:v>
                </c:pt>
                <c:pt idx="16">
                  <c:v>44.9</c:v>
                </c:pt>
                <c:pt idx="17">
                  <c:v>46.2</c:v>
                </c:pt>
                <c:pt idx="18">
                  <c:v>43.3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Sheet1!$B$3:$U$3</c:f>
              <c:numCache>
                <c:formatCode>General</c:formatCode>
                <c:ptCount val="20"/>
                <c:pt idx="0">
                  <c:v>48</c:v>
                </c:pt>
                <c:pt idx="1">
                  <c:v>50</c:v>
                </c:pt>
                <c:pt idx="2">
                  <c:v>50</c:v>
                </c:pt>
                <c:pt idx="3">
                  <c:v>48</c:v>
                </c:pt>
                <c:pt idx="4">
                  <c:v>50</c:v>
                </c:pt>
                <c:pt idx="5">
                  <c:v>51</c:v>
                </c:pt>
                <c:pt idx="6">
                  <c:v>48</c:v>
                </c:pt>
                <c:pt idx="7">
                  <c:v>51</c:v>
                </c:pt>
                <c:pt idx="8">
                  <c:v>47</c:v>
                </c:pt>
                <c:pt idx="9">
                  <c:v>54.3</c:v>
                </c:pt>
                <c:pt idx="10">
                  <c:v>55.1</c:v>
                </c:pt>
                <c:pt idx="11">
                  <c:v>55.8</c:v>
                </c:pt>
                <c:pt idx="12">
                  <c:v>55.7</c:v>
                </c:pt>
                <c:pt idx="14">
                  <c:v>55.8</c:v>
                </c:pt>
                <c:pt idx="15">
                  <c:v>54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18"/>
            <c:marker>
              <c:symbol val="triangle"/>
              <c:size val="11"/>
            </c:marker>
            <c:bubble3D val="0"/>
          </c:dPt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xVal>
          <c:yVal>
            <c:numRef>
              <c:f>Sheet1!$B$4:$U$4</c:f>
              <c:numCache>
                <c:formatCode>General</c:formatCode>
                <c:ptCount val="20"/>
                <c:pt idx="11">
                  <c:v>44.9</c:v>
                </c:pt>
                <c:pt idx="12">
                  <c:v>44.2</c:v>
                </c:pt>
                <c:pt idx="13">
                  <c:v>43.1</c:v>
                </c:pt>
                <c:pt idx="14">
                  <c:v>44.1</c:v>
                </c:pt>
                <c:pt idx="15">
                  <c:v>43.6</c:v>
                </c:pt>
                <c:pt idx="16">
                  <c:v>42.96</c:v>
                </c:pt>
                <c:pt idx="17">
                  <c:v>42.6</c:v>
                </c:pt>
                <c:pt idx="18">
                  <c:v>43.3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678080"/>
        <c:axId val="117680000"/>
      </c:scatterChart>
      <c:valAx>
        <c:axId val="117678080"/>
        <c:scaling>
          <c:orientation val="minMax"/>
          <c:max val="2011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117680000"/>
        <c:crosses val="autoZero"/>
        <c:crossBetween val="midCat"/>
        <c:majorUnit val="1"/>
      </c:valAx>
      <c:valAx>
        <c:axId val="11768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17678080"/>
        <c:crosses val="autoZero"/>
        <c:crossBetween val="midCat"/>
      </c:valAx>
      <c:spPr>
        <a:noFill/>
      </c:spPr>
    </c:plotArea>
    <c:legend>
      <c:legendPos val="l"/>
      <c:layout/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numCache>
            </c:numRef>
          </c:xVal>
          <c:yVal>
            <c:numRef>
              <c:f>Sheet1!$B$2:$U$2</c:f>
              <c:numCache>
                <c:formatCode>General</c:formatCode>
                <c:ptCount val="20"/>
                <c:pt idx="0">
                  <c:v>1.9000000000000001</c:v>
                </c:pt>
                <c:pt idx="1">
                  <c:v>1.2</c:v>
                </c:pt>
                <c:pt idx="2">
                  <c:v>1.4</c:v>
                </c:pt>
                <c:pt idx="3">
                  <c:v>1.3</c:v>
                </c:pt>
                <c:pt idx="4">
                  <c:v>1.1000000000000001</c:v>
                </c:pt>
                <c:pt idx="5">
                  <c:v>0.9</c:v>
                </c:pt>
                <c:pt idx="6">
                  <c:v>0.9</c:v>
                </c:pt>
                <c:pt idx="7">
                  <c:v>0.8</c:v>
                </c:pt>
                <c:pt idx="8">
                  <c:v>1.5</c:v>
                </c:pt>
                <c:pt idx="9">
                  <c:v>1.6</c:v>
                </c:pt>
                <c:pt idx="10">
                  <c:v>0.95000000000000062</c:v>
                </c:pt>
                <c:pt idx="11">
                  <c:v>0.88</c:v>
                </c:pt>
                <c:pt idx="12">
                  <c:v>0.78</c:v>
                </c:pt>
                <c:pt idx="13">
                  <c:v>0.83000000000000063</c:v>
                </c:pt>
                <c:pt idx="14">
                  <c:v>0.6500000000000038</c:v>
                </c:pt>
                <c:pt idx="15">
                  <c:v>0.83000000000000063</c:v>
                </c:pt>
                <c:pt idx="16">
                  <c:v>0.9</c:v>
                </c:pt>
                <c:pt idx="17">
                  <c:v>0.94000000000000061</c:v>
                </c:pt>
                <c:pt idx="18">
                  <c:v>0.74000000000000321</c:v>
                </c:pt>
                <c:pt idx="19">
                  <c:v>0.51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numCache>
            </c:numRef>
          </c:xVal>
          <c:yVal>
            <c:numRef>
              <c:f>Sheet1!$B$3:$U$3</c:f>
              <c:numCache>
                <c:formatCode>General</c:formatCode>
                <c:ptCount val="20"/>
                <c:pt idx="0">
                  <c:v>1.8</c:v>
                </c:pt>
                <c:pt idx="1">
                  <c:v>1.2</c:v>
                </c:pt>
                <c:pt idx="2">
                  <c:v>1.2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1.2</c:v>
                </c:pt>
                <c:pt idx="6">
                  <c:v>1.2</c:v>
                </c:pt>
                <c:pt idx="7">
                  <c:v>1.5</c:v>
                </c:pt>
                <c:pt idx="8">
                  <c:v>1.24</c:v>
                </c:pt>
                <c:pt idx="9">
                  <c:v>0.9</c:v>
                </c:pt>
                <c:pt idx="10">
                  <c:v>1.7</c:v>
                </c:pt>
                <c:pt idx="11">
                  <c:v>1.4</c:v>
                </c:pt>
                <c:pt idx="12">
                  <c:v>1.4</c:v>
                </c:pt>
                <c:pt idx="13">
                  <c:v>1.1000000000000001</c:v>
                </c:pt>
                <c:pt idx="14">
                  <c:v>1.5</c:v>
                </c:pt>
                <c:pt idx="15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numCache>
            </c:numRef>
          </c:xVal>
          <c:yVal>
            <c:numRef>
              <c:f>Sheet1!$B$4:$U$4</c:f>
              <c:numCache>
                <c:formatCode>General</c:formatCode>
                <c:ptCount val="20"/>
                <c:pt idx="11">
                  <c:v>0.85000000000000064</c:v>
                </c:pt>
                <c:pt idx="12">
                  <c:v>0.30000000000000032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Sheet1!$B$1:$U$1</c:f>
              <c:numCache>
                <c:formatCode>General</c:formatCode>
                <c:ptCount val="20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</c:numCache>
            </c:numRef>
          </c:xVal>
          <c:yVal>
            <c:numRef>
              <c:f>Sheet1!$B$5:$U$5</c:f>
              <c:numCache>
                <c:formatCode>General</c:formatCode>
                <c:ptCount val="20"/>
                <c:pt idx="11">
                  <c:v>0.8</c:v>
                </c:pt>
                <c:pt idx="12">
                  <c:v>1</c:v>
                </c:pt>
                <c:pt idx="13">
                  <c:v>0.60000000000000064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461760"/>
        <c:axId val="117463680"/>
      </c:scatterChart>
      <c:valAx>
        <c:axId val="117461760"/>
        <c:scaling>
          <c:orientation val="minMax"/>
          <c:max val="2011"/>
          <c:min val="199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117463680"/>
        <c:crosses val="autoZero"/>
        <c:crossBetween val="midCat"/>
        <c:majorUnit val="1"/>
      </c:valAx>
      <c:valAx>
        <c:axId val="11746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17461760"/>
        <c:crosses val="autoZero"/>
        <c:crossBetween val="midCat"/>
      </c:valAx>
      <c:spPr>
        <a:noFill/>
      </c:spPr>
    </c:plotArea>
    <c:legend>
      <c:legendPos val="l"/>
      <c:layout/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60"/>
      <c:rotY val="4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9635949943117193E-2"/>
          <c:y val="5.8558558558558467E-2"/>
          <c:w val="0.73833902161548548"/>
          <c:h val="0.81531531531531531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Paclitaxel</c:v>
                </c:pt>
              </c:strCache>
            </c:strRef>
          </c:tx>
          <c:spPr>
            <a:solidFill>
              <a:schemeClr val="hlink"/>
            </a:solidFill>
            <a:ln w="15124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35</c:v>
                </c:pt>
                <c:pt idx="1">
                  <c:v>1276</c:v>
                </c:pt>
                <c:pt idx="2">
                  <c:v>2404</c:v>
                </c:pt>
                <c:pt idx="3">
                  <c:v>4219</c:v>
                </c:pt>
                <c:pt idx="4">
                  <c:v>4995</c:v>
                </c:pt>
                <c:pt idx="5">
                  <c:v>3550</c:v>
                </c:pt>
                <c:pt idx="6">
                  <c:v>1976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Sirolimus</c:v>
                </c:pt>
              </c:strCache>
            </c:strRef>
          </c:tx>
          <c:spPr>
            <a:solidFill>
              <a:schemeClr val="bg2"/>
            </a:solidFill>
            <a:ln w="15124">
              <a:solidFill>
                <a:srgbClr val="666699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  <c:pt idx="0">
                  <c:v>610</c:v>
                </c:pt>
                <c:pt idx="1">
                  <c:v>1429</c:v>
                </c:pt>
                <c:pt idx="2">
                  <c:v>2501</c:v>
                </c:pt>
                <c:pt idx="3">
                  <c:v>3834</c:v>
                </c:pt>
                <c:pt idx="4">
                  <c:v>3641</c:v>
                </c:pt>
                <c:pt idx="5">
                  <c:v>2269</c:v>
                </c:pt>
                <c:pt idx="6">
                  <c:v>2033</c:v>
                </c:pt>
              </c:numCache>
            </c:numRef>
          </c:val>
        </c:ser>
        <c:ser>
          <c:idx val="6"/>
          <c:order val="2"/>
          <c:tx>
            <c:strRef>
              <c:f>Sheet1!$A$4</c:f>
              <c:strCache>
                <c:ptCount val="1"/>
                <c:pt idx="0">
                  <c:v>Zotarolimus</c:v>
                </c:pt>
              </c:strCache>
            </c:strRef>
          </c:tx>
          <c:spPr>
            <a:solidFill>
              <a:srgbClr val="0066CC"/>
            </a:solidFill>
            <a:ln w="15124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numCache>
            </c:numRef>
          </c:cat>
          <c:val>
            <c:numRef>
              <c:f>Sheet1!$B$4:$H$4</c:f>
              <c:numCache>
                <c:formatCode>General</c:formatCode>
                <c:ptCount val="7"/>
                <c:pt idx="4">
                  <c:v>1442</c:v>
                </c:pt>
                <c:pt idx="5">
                  <c:v>2015</c:v>
                </c:pt>
                <c:pt idx="6">
                  <c:v>1776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others/n.a.</c:v>
                </c:pt>
              </c:strCache>
            </c:strRef>
          </c:tx>
          <c:spPr>
            <a:solidFill>
              <a:schemeClr val="folHlink"/>
            </a:solidFill>
            <a:ln w="15124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numCache>
            </c:numRef>
          </c:cat>
          <c:val>
            <c:numRef>
              <c:f>Sheet1!$B$5:$H$5</c:f>
              <c:numCache>
                <c:formatCode>General</c:formatCode>
                <c:ptCount val="7"/>
                <c:pt idx="2">
                  <c:v>923</c:v>
                </c:pt>
                <c:pt idx="3">
                  <c:v>2356</c:v>
                </c:pt>
                <c:pt idx="4">
                  <c:v>1267</c:v>
                </c:pt>
                <c:pt idx="5">
                  <c:v>166</c:v>
                </c:pt>
                <c:pt idx="6">
                  <c:v>1462</c:v>
                </c:pt>
              </c:numCache>
            </c:numRef>
          </c:val>
        </c:ser>
        <c:ser>
          <c:idx val="7"/>
          <c:order val="4"/>
          <c:tx>
            <c:strRef>
              <c:f>Sheet1!$A$6</c:f>
              <c:strCache>
                <c:ptCount val="1"/>
                <c:pt idx="0">
                  <c:v>Tacrolimus</c:v>
                </c:pt>
              </c:strCache>
            </c:strRef>
          </c:tx>
          <c:spPr>
            <a:solidFill>
              <a:srgbClr val="CCCCFF"/>
            </a:solidFill>
            <a:ln w="15124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numCache>
            </c:numRef>
          </c:cat>
          <c:val>
            <c:numRef>
              <c:f>Sheet1!$B$6:$H$6</c:f>
              <c:numCache>
                <c:formatCode>General</c:formatCode>
                <c:ptCount val="7"/>
                <c:pt idx="0">
                  <c:v>0</c:v>
                </c:pt>
                <c:pt idx="1">
                  <c:v>233</c:v>
                </c:pt>
                <c:pt idx="2">
                  <c:v>602</c:v>
                </c:pt>
                <c:pt idx="3">
                  <c:v>800</c:v>
                </c:pt>
                <c:pt idx="4">
                  <c:v>423</c:v>
                </c:pt>
                <c:pt idx="5">
                  <c:v>306</c:v>
                </c:pt>
                <c:pt idx="6">
                  <c:v>0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Everolimus</c:v>
                </c:pt>
              </c:strCache>
            </c:strRef>
          </c:tx>
          <c:spPr>
            <a:solidFill>
              <a:schemeClr val="accent1"/>
            </a:solidFill>
            <a:ln w="15124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numCache>
            </c:numRef>
          </c:cat>
          <c:val>
            <c:numRef>
              <c:f>Sheet1!$B$7:$H$7</c:f>
              <c:numCache>
                <c:formatCode>General</c:formatCode>
                <c:ptCount val="7"/>
                <c:pt idx="4">
                  <c:v>269</c:v>
                </c:pt>
                <c:pt idx="5">
                  <c:v>2911</c:v>
                </c:pt>
                <c:pt idx="6">
                  <c:v>4332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7735424"/>
        <c:axId val="117736960"/>
        <c:axId val="0"/>
      </c:bar3DChart>
      <c:catAx>
        <c:axId val="11773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7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1773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736960"/>
        <c:scaling>
          <c:orientation val="minMax"/>
        </c:scaling>
        <c:delete val="0"/>
        <c:axPos val="l"/>
        <c:majorGridlines>
          <c:spPr>
            <a:ln w="378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7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17735424"/>
        <c:crosses val="autoZero"/>
        <c:crossBetween val="between"/>
      </c:valAx>
      <c:spPr>
        <a:noFill/>
        <a:ln w="30248">
          <a:noFill/>
        </a:ln>
      </c:spPr>
    </c:plotArea>
    <c:legend>
      <c:legendPos val="r"/>
      <c:layout>
        <c:manualLayout>
          <c:xMode val="edge"/>
          <c:yMode val="edge"/>
          <c:x val="0.10346185702284078"/>
          <c:y val="0"/>
          <c:w val="0.24687144482366324"/>
          <c:h val="0.63288288288288364"/>
        </c:manualLayout>
      </c:layout>
      <c:overlay val="0"/>
      <c:spPr>
        <a:noFill/>
        <a:ln w="3781">
          <a:solidFill>
            <a:schemeClr val="tx1"/>
          </a:solidFill>
          <a:prstDash val="solid"/>
        </a:ln>
      </c:spPr>
      <c:txPr>
        <a:bodyPr/>
        <a:lstStyle/>
        <a:p>
          <a:pPr>
            <a:defRPr sz="262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AT" dirty="0"/>
              <a:t>Akut PCI Mortalität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19"/>
            <c:marker>
              <c:symbol val="diamond"/>
              <c:size val="10"/>
              <c:spPr>
                <a:solidFill>
                  <a:srgbClr val="FF0000"/>
                </a:solidFill>
              </c:spPr>
            </c:marker>
            <c:bubble3D val="0"/>
          </c:dPt>
          <c:dPt>
            <c:idx val="21"/>
            <c:marker>
              <c:symbol val="diamond"/>
              <c:size val="10"/>
              <c:spPr>
                <a:ln>
                  <a:solidFill>
                    <a:srgbClr val="FF0000"/>
                  </a:solidFill>
                </a:ln>
              </c:spPr>
            </c:marker>
            <c:bubble3D val="0"/>
          </c:dPt>
          <c:yVal>
            <c:numRef>
              <c:f>Tabelle1!$B$29:$AG$29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0.33898305084745839</c:v>
                </c:pt>
                <c:pt idx="8">
                  <c:v>0.70422535211267701</c:v>
                </c:pt>
                <c:pt idx="9">
                  <c:v>0.71428571428571463</c:v>
                </c:pt>
                <c:pt idx="10">
                  <c:v>0.74349442379182162</c:v>
                </c:pt>
                <c:pt idx="11">
                  <c:v>0.83798882681564268</c:v>
                </c:pt>
                <c:pt idx="12">
                  <c:v>1.1342155009451815</c:v>
                </c:pt>
                <c:pt idx="13">
                  <c:v>1.2684989429175475</c:v>
                </c:pt>
                <c:pt idx="14">
                  <c:v>1.2820512820512819</c:v>
                </c:pt>
                <c:pt idx="15">
                  <c:v>1.4362657091561939</c:v>
                </c:pt>
                <c:pt idx="16">
                  <c:v>1.6528925619834729</c:v>
                </c:pt>
                <c:pt idx="17">
                  <c:v>1.6713091922005572</c:v>
                </c:pt>
                <c:pt idx="18">
                  <c:v>1.6759776536312849</c:v>
                </c:pt>
                <c:pt idx="19">
                  <c:v>1.8139936654189444</c:v>
                </c:pt>
                <c:pt idx="20">
                  <c:v>1.9047619047619067</c:v>
                </c:pt>
                <c:pt idx="21">
                  <c:v>2.9411764705882337</c:v>
                </c:pt>
                <c:pt idx="22">
                  <c:v>2.956989247311828</c:v>
                </c:pt>
                <c:pt idx="23">
                  <c:v>2.9702970297029712</c:v>
                </c:pt>
                <c:pt idx="24">
                  <c:v>3.1645569620253209</c:v>
                </c:pt>
                <c:pt idx="25">
                  <c:v>3.2258064516129052</c:v>
                </c:pt>
                <c:pt idx="26">
                  <c:v>3.4146341463414642</c:v>
                </c:pt>
                <c:pt idx="27">
                  <c:v>4.3209876543209766</c:v>
                </c:pt>
                <c:pt idx="28">
                  <c:v>4.3478260869565215</c:v>
                </c:pt>
                <c:pt idx="29">
                  <c:v>4.3956043956044004</c:v>
                </c:pt>
                <c:pt idx="30">
                  <c:v>4.5197740112994351</c:v>
                </c:pt>
                <c:pt idx="31">
                  <c:v>4.5751633986928173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086592"/>
        <c:axId val="89117056"/>
      </c:scatterChart>
      <c:valAx>
        <c:axId val="8908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117056"/>
        <c:crosses val="autoZero"/>
        <c:crossBetween val="midCat"/>
      </c:valAx>
      <c:valAx>
        <c:axId val="891170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90865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7045975009296"/>
          <c:y val="5.1273083005277775E-2"/>
          <c:w val="0.75749895762040753"/>
          <c:h val="0.80936261236104967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PCI - AU</c:v>
                </c:pt>
              </c:strCache>
            </c:strRef>
          </c:tx>
          <c:spPr>
            <a:ln w="47625">
              <a:noFill/>
            </a:ln>
            <a:effectLst/>
          </c:spPr>
          <c:marker>
            <c:symbol val="diamond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xVal>
            <c:numRef>
              <c:f>Sheet1!$B$1:$P$1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Sheet1!$B$2:$P$2</c:f>
              <c:numCache>
                <c:formatCode>General</c:formatCode>
                <c:ptCount val="15"/>
                <c:pt idx="0">
                  <c:v>106</c:v>
                </c:pt>
                <c:pt idx="1">
                  <c:v>110</c:v>
                </c:pt>
                <c:pt idx="2">
                  <c:v>101</c:v>
                </c:pt>
                <c:pt idx="3">
                  <c:v>118</c:v>
                </c:pt>
                <c:pt idx="4">
                  <c:v>107</c:v>
                </c:pt>
                <c:pt idx="5">
                  <c:v>117</c:v>
                </c:pt>
                <c:pt idx="6">
                  <c:v>119</c:v>
                </c:pt>
                <c:pt idx="7">
                  <c:v>109</c:v>
                </c:pt>
                <c:pt idx="8">
                  <c:v>106</c:v>
                </c:pt>
                <c:pt idx="9">
                  <c:v>96</c:v>
                </c:pt>
                <c:pt idx="10">
                  <c:v>90</c:v>
                </c:pt>
                <c:pt idx="11">
                  <c:v>75</c:v>
                </c:pt>
                <c:pt idx="12">
                  <c:v>95</c:v>
                </c:pt>
                <c:pt idx="13">
                  <c:v>95</c:v>
                </c:pt>
                <c:pt idx="14">
                  <c:v>95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PCI - CH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9"/>
            <c:spPr>
              <a:solidFill>
                <a:srgbClr val="2D2DE7"/>
              </a:solidFill>
              <a:ln>
                <a:solidFill>
                  <a:srgbClr val="2D2DE7"/>
                </a:solidFill>
              </a:ln>
            </c:spPr>
          </c:marker>
          <c:xVal>
            <c:numRef>
              <c:f>Sheet1!$B$1:$P$1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Sheet1!$B$3:$P$3</c:f>
              <c:numCache>
                <c:formatCode>General</c:formatCode>
                <c:ptCount val="15"/>
                <c:pt idx="1">
                  <c:v>94</c:v>
                </c:pt>
                <c:pt idx="2">
                  <c:v>99</c:v>
                </c:pt>
                <c:pt idx="5">
                  <c:v>134</c:v>
                </c:pt>
                <c:pt idx="6">
                  <c:v>132</c:v>
                </c:pt>
                <c:pt idx="7">
                  <c:v>133</c:v>
                </c:pt>
                <c:pt idx="8">
                  <c:v>132</c:v>
                </c:pt>
                <c:pt idx="9">
                  <c:v>124</c:v>
                </c:pt>
                <c:pt idx="10">
                  <c:v>128</c:v>
                </c:pt>
                <c:pt idx="11">
                  <c:v>136</c:v>
                </c:pt>
                <c:pt idx="12">
                  <c:v>138</c:v>
                </c:pt>
                <c:pt idx="13">
                  <c:v>163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CA - AU</c:v>
                </c:pt>
              </c:strCache>
            </c:strRef>
          </c:tx>
          <c:spPr>
            <a:ln w="47625">
              <a:noFill/>
            </a:ln>
          </c:spPr>
          <c:marker>
            <c:symbol val="square"/>
            <c:size val="9"/>
          </c:marker>
          <c:xVal>
            <c:numRef>
              <c:f>Sheet1!$B$1:$P$1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Sheet1!$B$4:$P$4</c:f>
              <c:numCache>
                <c:formatCode>General</c:formatCode>
                <c:ptCount val="15"/>
                <c:pt idx="0">
                  <c:v>223</c:v>
                </c:pt>
                <c:pt idx="1">
                  <c:v>198</c:v>
                </c:pt>
                <c:pt idx="2">
                  <c:v>209</c:v>
                </c:pt>
                <c:pt idx="3">
                  <c:v>228</c:v>
                </c:pt>
                <c:pt idx="4">
                  <c:v>215</c:v>
                </c:pt>
                <c:pt idx="5">
                  <c:v>227</c:v>
                </c:pt>
                <c:pt idx="6">
                  <c:v>228</c:v>
                </c:pt>
                <c:pt idx="7">
                  <c:v>236</c:v>
                </c:pt>
                <c:pt idx="8">
                  <c:v>216</c:v>
                </c:pt>
                <c:pt idx="9">
                  <c:v>210</c:v>
                </c:pt>
                <c:pt idx="10">
                  <c:v>185</c:v>
                </c:pt>
                <c:pt idx="11">
                  <c:v>184</c:v>
                </c:pt>
                <c:pt idx="12">
                  <c:v>206</c:v>
                </c:pt>
                <c:pt idx="13">
                  <c:v>221</c:v>
                </c:pt>
              </c:numCache>
            </c:numRef>
          </c:yVal>
          <c:smooth val="0"/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CA - 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Sheet1!$B$1:$P$1</c:f>
              <c:numCache>
                <c:formatCode>General</c:formatCode>
                <c:ptCount val="15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</c:numCache>
            </c:numRef>
          </c:xVal>
          <c:yVal>
            <c:numRef>
              <c:f>Sheet1!$B$5:$P$5</c:f>
              <c:numCache>
                <c:formatCode>General</c:formatCode>
                <c:ptCount val="15"/>
                <c:pt idx="1">
                  <c:v>184</c:v>
                </c:pt>
                <c:pt idx="2">
                  <c:v>186</c:v>
                </c:pt>
                <c:pt idx="5">
                  <c:v>216</c:v>
                </c:pt>
                <c:pt idx="6">
                  <c:v>181</c:v>
                </c:pt>
                <c:pt idx="7">
                  <c:v>178</c:v>
                </c:pt>
                <c:pt idx="8">
                  <c:v>191</c:v>
                </c:pt>
                <c:pt idx="9">
                  <c:v>216</c:v>
                </c:pt>
                <c:pt idx="10">
                  <c:v>210</c:v>
                </c:pt>
                <c:pt idx="11">
                  <c:v>230</c:v>
                </c:pt>
                <c:pt idx="12">
                  <c:v>211</c:v>
                </c:pt>
                <c:pt idx="13">
                  <c:v>224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233536"/>
        <c:axId val="117235072"/>
      </c:scatterChart>
      <c:valAx>
        <c:axId val="11723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117235072"/>
        <c:crosses val="autoZero"/>
        <c:crossBetween val="midCat"/>
        <c:majorUnit val="1"/>
      </c:valAx>
      <c:valAx>
        <c:axId val="11723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17233536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414793875044419"/>
          <c:w val="0.12994693766123191"/>
          <c:h val="0.44252472791212288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Tabelle1!$B$15</c:f>
              <c:strCache>
                <c:ptCount val="1"/>
                <c:pt idx="0">
                  <c:v>SUMME CA</c:v>
                </c:pt>
              </c:strCache>
            </c:strRef>
          </c:tx>
          <c:marker>
            <c:symbol val="diamond"/>
            <c:size val="12"/>
          </c:marker>
          <c:cat>
            <c:numRef>
              <c:f>Tabelle1!$C$14:$AH$14</c:f>
              <c:numCache>
                <c:formatCode>General</c:formatCode>
                <c:ptCount val="32"/>
                <c:pt idx="0">
                  <c:v>1996</c:v>
                </c:pt>
                <c:pt idx="2">
                  <c:v>1997</c:v>
                </c:pt>
                <c:pt idx="4">
                  <c:v>1998</c:v>
                </c:pt>
                <c:pt idx="6">
                  <c:v>1999</c:v>
                </c:pt>
                <c:pt idx="8">
                  <c:v>2000</c:v>
                </c:pt>
                <c:pt idx="10">
                  <c:v>2001</c:v>
                </c:pt>
                <c:pt idx="12">
                  <c:v>2002</c:v>
                </c:pt>
                <c:pt idx="14">
                  <c:v>2003</c:v>
                </c:pt>
                <c:pt idx="16">
                  <c:v>2004</c:v>
                </c:pt>
                <c:pt idx="18">
                  <c:v>2005</c:v>
                </c:pt>
                <c:pt idx="20">
                  <c:v>2006</c:v>
                </c:pt>
                <c:pt idx="22">
                  <c:v>2007</c:v>
                </c:pt>
                <c:pt idx="24">
                  <c:v>2008</c:v>
                </c:pt>
                <c:pt idx="26">
                  <c:v>2009</c:v>
                </c:pt>
                <c:pt idx="28">
                  <c:v>2010</c:v>
                </c:pt>
                <c:pt idx="30">
                  <c:v>2011</c:v>
                </c:pt>
              </c:numCache>
            </c:numRef>
          </c:cat>
          <c:val>
            <c:numRef>
              <c:f>Tabelle1!$C$15:$AH$15</c:f>
              <c:numCache>
                <c:formatCode>General</c:formatCode>
                <c:ptCount val="32"/>
                <c:pt idx="0">
                  <c:v>92</c:v>
                </c:pt>
                <c:pt idx="2">
                  <c:v>296</c:v>
                </c:pt>
                <c:pt idx="8">
                  <c:v>160</c:v>
                </c:pt>
                <c:pt idx="10">
                  <c:v>265</c:v>
                </c:pt>
                <c:pt idx="12">
                  <c:v>372</c:v>
                </c:pt>
                <c:pt idx="14">
                  <c:v>478</c:v>
                </c:pt>
                <c:pt idx="16">
                  <c:v>445</c:v>
                </c:pt>
                <c:pt idx="18">
                  <c:v>401</c:v>
                </c:pt>
                <c:pt idx="20">
                  <c:v>340</c:v>
                </c:pt>
                <c:pt idx="22">
                  <c:v>442</c:v>
                </c:pt>
                <c:pt idx="24">
                  <c:v>299</c:v>
                </c:pt>
                <c:pt idx="26">
                  <c:v>430</c:v>
                </c:pt>
                <c:pt idx="28">
                  <c:v>450</c:v>
                </c:pt>
                <c:pt idx="30">
                  <c:v>161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Tabelle1!$B$16</c:f>
              <c:strCache>
                <c:ptCount val="1"/>
                <c:pt idx="0">
                  <c:v>SUMME PCI</c:v>
                </c:pt>
              </c:strCache>
            </c:strRef>
          </c:tx>
          <c:marker>
            <c:symbol val="square"/>
            <c:size val="12"/>
          </c:marker>
          <c:cat>
            <c:numRef>
              <c:f>Tabelle1!$C$14:$AH$14</c:f>
              <c:numCache>
                <c:formatCode>General</c:formatCode>
                <c:ptCount val="32"/>
                <c:pt idx="0">
                  <c:v>1996</c:v>
                </c:pt>
                <c:pt idx="2">
                  <c:v>1997</c:v>
                </c:pt>
                <c:pt idx="4">
                  <c:v>1998</c:v>
                </c:pt>
                <c:pt idx="6">
                  <c:v>1999</c:v>
                </c:pt>
                <c:pt idx="8">
                  <c:v>2000</c:v>
                </c:pt>
                <c:pt idx="10">
                  <c:v>2001</c:v>
                </c:pt>
                <c:pt idx="12">
                  <c:v>2002</c:v>
                </c:pt>
                <c:pt idx="14">
                  <c:v>2003</c:v>
                </c:pt>
                <c:pt idx="16">
                  <c:v>2004</c:v>
                </c:pt>
                <c:pt idx="18">
                  <c:v>2005</c:v>
                </c:pt>
                <c:pt idx="20">
                  <c:v>2006</c:v>
                </c:pt>
                <c:pt idx="22">
                  <c:v>2007</c:v>
                </c:pt>
                <c:pt idx="24">
                  <c:v>2008</c:v>
                </c:pt>
                <c:pt idx="26">
                  <c:v>2009</c:v>
                </c:pt>
                <c:pt idx="28">
                  <c:v>2010</c:v>
                </c:pt>
                <c:pt idx="30">
                  <c:v>2011</c:v>
                </c:pt>
              </c:numCache>
            </c:numRef>
          </c:cat>
          <c:val>
            <c:numRef>
              <c:f>Tabelle1!$C$16:$AH$16</c:f>
              <c:numCache>
                <c:formatCode>General</c:formatCode>
                <c:ptCount val="32"/>
                <c:pt idx="9">
                  <c:v>24</c:v>
                </c:pt>
                <c:pt idx="11">
                  <c:v>120</c:v>
                </c:pt>
                <c:pt idx="13">
                  <c:v>216</c:v>
                </c:pt>
                <c:pt idx="15">
                  <c:v>297</c:v>
                </c:pt>
                <c:pt idx="17">
                  <c:v>343</c:v>
                </c:pt>
                <c:pt idx="19">
                  <c:v>254</c:v>
                </c:pt>
                <c:pt idx="21">
                  <c:v>204</c:v>
                </c:pt>
                <c:pt idx="23">
                  <c:v>202</c:v>
                </c:pt>
                <c:pt idx="25">
                  <c:v>130</c:v>
                </c:pt>
                <c:pt idx="27">
                  <c:v>174</c:v>
                </c:pt>
                <c:pt idx="29">
                  <c:v>171</c:v>
                </c:pt>
                <c:pt idx="31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453504"/>
        <c:axId val="90455040"/>
      </c:lineChart>
      <c:catAx>
        <c:axId val="9045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455040"/>
        <c:crosses val="autoZero"/>
        <c:auto val="1"/>
        <c:lblAlgn val="ctr"/>
        <c:lblOffset val="100"/>
        <c:noMultiLvlLbl val="0"/>
      </c:catAx>
      <c:valAx>
        <c:axId val="90455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45350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 b="1" i="0" baseline="0">
                <a:solidFill>
                  <a:srgbClr val="FFFF00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00" b="1" i="0" baseline="0">
                <a:solidFill>
                  <a:srgbClr val="FFFF00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.28137643402430434"/>
          <c:y val="1.8518518518518726E-2"/>
          <c:w val="0.48991394116110981"/>
          <c:h val="8.9701322056966362E-2"/>
        </c:manualLayout>
      </c:layout>
      <c:overlay val="0"/>
      <c:txPr>
        <a:bodyPr/>
        <a:lstStyle/>
        <a:p>
          <a:pPr>
            <a:defRPr baseline="0">
              <a:solidFill>
                <a:srgbClr val="FFFF00"/>
              </a:solidFill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13245158080729"/>
          <c:y val="4.7376543209876554E-2"/>
          <c:w val="0.70927990210374026"/>
          <c:h val="0.85057621269563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Tabelle1!$C$1</c:f>
              <c:strCache>
                <c:ptCount val="1"/>
                <c:pt idx="0">
                  <c:v>left main stent</c:v>
                </c:pt>
              </c:strCache>
            </c:strRef>
          </c:tx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Tabelle1!$B$2:$B$6</c:f>
              <c:numCache>
                <c:formatCode>0.0</c:formatCode>
                <c:ptCount val="5"/>
                <c:pt idx="0">
                  <c:v>2.1</c:v>
                </c:pt>
                <c:pt idx="1">
                  <c:v>2</c:v>
                </c:pt>
                <c:pt idx="2">
                  <c:v>2.2999999999999998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bifurcation  pci</c:v>
                </c:pt>
              </c:strCache>
            </c:strRef>
          </c:tx>
          <c:invertIfNegative val="0"/>
          <c:cat>
            <c:numRef>
              <c:f>Tabelle1!$A$2:$A$6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Tabelle1!$C$2:$C$6</c:f>
              <c:numCache>
                <c:formatCode>General</c:formatCode>
                <c:ptCount val="5"/>
                <c:pt idx="2" formatCode="0.0">
                  <c:v>7.2</c:v>
                </c:pt>
                <c:pt idx="3" formatCode="0.0">
                  <c:v>6.7</c:v>
                </c:pt>
                <c:pt idx="4" formatCode="0.0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79424"/>
        <c:axId val="21909888"/>
      </c:barChart>
      <c:catAx>
        <c:axId val="218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09888"/>
        <c:crosses val="autoZero"/>
        <c:auto val="1"/>
        <c:lblAlgn val="ctr"/>
        <c:lblOffset val="100"/>
        <c:noMultiLvlLbl val="0"/>
      </c:catAx>
      <c:valAx>
        <c:axId val="219098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879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AKUT PCI</c:v>
                </c:pt>
              </c:strCache>
            </c:strRef>
          </c:tx>
          <c:spPr>
            <a:solidFill>
              <a:srgbClr val="000000"/>
            </a:solidFill>
            <a:ln w="12879">
              <a:solidFill>
                <a:schemeClr val="tx1"/>
              </a:solidFill>
              <a:prstDash val="solid"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5009</c:v>
                </c:pt>
                <c:pt idx="1">
                  <c:v>6014</c:v>
                </c:pt>
                <c:pt idx="2">
                  <c:v>6686</c:v>
                </c:pt>
                <c:pt idx="3">
                  <c:v>6783</c:v>
                </c:pt>
                <c:pt idx="4">
                  <c:v>6466</c:v>
                </c:pt>
                <c:pt idx="5">
                  <c:v>6946</c:v>
                </c:pt>
                <c:pt idx="6">
                  <c:v>7026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NICHT AKUT</c:v>
                </c:pt>
              </c:strCache>
            </c:strRef>
          </c:tx>
          <c:spPr>
            <a:solidFill>
              <a:schemeClr val="accent1"/>
            </a:solidFill>
            <a:ln w="12879">
              <a:solidFill>
                <a:srgbClr val="000000"/>
              </a:solidFill>
              <a:prstDash val="solid"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  <c:pt idx="0">
                  <c:v>14254</c:v>
                </c:pt>
                <c:pt idx="1">
                  <c:v>13328</c:v>
                </c:pt>
                <c:pt idx="2">
                  <c:v>13041</c:v>
                </c:pt>
                <c:pt idx="3">
                  <c:v>13073</c:v>
                </c:pt>
                <c:pt idx="4">
                  <c:v>13828</c:v>
                </c:pt>
                <c:pt idx="5">
                  <c:v>13349</c:v>
                </c:pt>
                <c:pt idx="6">
                  <c:v>13517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1975424"/>
        <c:axId val="21976960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PCI GESAMT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Sheet1!$B$4:$H$4</c:f>
              <c:numCache>
                <c:formatCode>General</c:formatCode>
                <c:ptCount val="7"/>
                <c:pt idx="0">
                  <c:v>19263</c:v>
                </c:pt>
                <c:pt idx="1">
                  <c:v>19342</c:v>
                </c:pt>
                <c:pt idx="2">
                  <c:v>19727</c:v>
                </c:pt>
                <c:pt idx="3">
                  <c:v>19856</c:v>
                </c:pt>
                <c:pt idx="4">
                  <c:v>20294</c:v>
                </c:pt>
                <c:pt idx="5">
                  <c:v>20295</c:v>
                </c:pt>
                <c:pt idx="6">
                  <c:v>20543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75424"/>
        <c:axId val="21976960"/>
      </c:lineChart>
      <c:catAx>
        <c:axId val="219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197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976960"/>
        <c:scaling>
          <c:orientation val="minMax"/>
        </c:scaling>
        <c:delete val="0"/>
        <c:axPos val="l"/>
        <c:majorGridlines>
          <c:spPr>
            <a:ln w="322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2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21975424"/>
        <c:crosses val="autoZero"/>
        <c:crossBetween val="between"/>
      </c:valAx>
      <c:spPr>
        <a:noFill/>
        <a:ln w="12879">
          <a:solidFill>
            <a:schemeClr val="tx1"/>
          </a:solidFill>
          <a:prstDash val="solid"/>
        </a:ln>
      </c:spPr>
    </c:plotArea>
    <c:legend>
      <c:legendPos val="l"/>
      <c:legendEntry>
        <c:idx val="0"/>
        <c:txPr>
          <a:bodyPr/>
          <a:lstStyle/>
          <a:p>
            <a:pPr>
              <a:defRPr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delete val="1"/>
      </c:legendEntry>
      <c:layout/>
      <c:overlay val="0"/>
      <c:spPr>
        <a:noFill/>
        <a:ln w="3220">
          <a:solidFill>
            <a:schemeClr val="tx1"/>
          </a:solidFill>
          <a:prstDash val="solid"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STEMI</c:v>
                </c:pt>
              </c:strCache>
            </c:strRef>
          </c:tx>
          <c:spPr>
            <a:solidFill>
              <a:schemeClr val="accent1"/>
            </a:solidFill>
            <a:ln w="1311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3342</c:v>
                </c:pt>
                <c:pt idx="1">
                  <c:v>3677</c:v>
                </c:pt>
                <c:pt idx="2">
                  <c:v>3440</c:v>
                </c:pt>
                <c:pt idx="3">
                  <c:v>3354</c:v>
                </c:pt>
                <c:pt idx="4">
                  <c:v>3306</c:v>
                </c:pt>
                <c:pt idx="5">
                  <c:v>3476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"acute"</c:v>
                </c:pt>
              </c:strCache>
            </c:strRef>
          </c:tx>
          <c:spPr>
            <a:solidFill>
              <a:schemeClr val="accent2"/>
            </a:solidFill>
            <a:ln w="1311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6014</c:v>
                </c:pt>
                <c:pt idx="1">
                  <c:v>6686</c:v>
                </c:pt>
                <c:pt idx="2">
                  <c:v>6783</c:v>
                </c:pt>
                <c:pt idx="3">
                  <c:v>6466</c:v>
                </c:pt>
                <c:pt idx="4">
                  <c:v>6946</c:v>
                </c:pt>
                <c:pt idx="5">
                  <c:v>7026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STEMI % x10</c:v>
                </c:pt>
              </c:strCache>
            </c:strRef>
          </c:tx>
          <c:spPr>
            <a:solidFill>
              <a:schemeClr val="hlink"/>
            </a:solidFill>
            <a:ln w="131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749490975601424E-2"/>
                  <c:y val="-4.5352112731941133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5</a:t>
                    </a:r>
                    <a:r>
                      <a:rPr lang="en-US" dirty="0" smtClean="0"/>
                      <a:t>5</a:t>
                    </a:r>
                    <a:r>
                      <a:rPr lang="en-US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3.7984148347540006E-2"/>
                  <c:y val="-5.29107981872645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en-US" baseline="0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Sheet1!$B$4:$G$4</c:f>
              <c:numCache>
                <c:formatCode>General</c:formatCode>
                <c:ptCount val="6"/>
                <c:pt idx="0">
                  <c:v>556</c:v>
                </c:pt>
                <c:pt idx="1">
                  <c:v>550</c:v>
                </c:pt>
                <c:pt idx="2">
                  <c:v>507</c:v>
                </c:pt>
                <c:pt idx="3">
                  <c:v>519</c:v>
                </c:pt>
                <c:pt idx="4">
                  <c:v>476</c:v>
                </c:pt>
                <c:pt idx="5">
                  <c:v>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51072"/>
        <c:axId val="22065152"/>
        <c:axId val="0"/>
      </c:bar3DChart>
      <c:catAx>
        <c:axId val="2205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2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206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65152"/>
        <c:scaling>
          <c:orientation val="minMax"/>
        </c:scaling>
        <c:delete val="0"/>
        <c:axPos val="l"/>
        <c:majorGridlines>
          <c:spPr>
            <a:ln w="327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2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59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22051072"/>
        <c:crosses val="autoZero"/>
        <c:crossBetween val="between"/>
      </c:valAx>
      <c:spPr>
        <a:noFill/>
        <a:ln w="2623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120" b="1" i="0" u="none" strike="noStrike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2120" b="1" i="0" u="none" strike="noStrike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2120" b="1" i="0" u="none" strike="noStrike" baseline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</c:legendEntry>
      <c:layout>
        <c:manualLayout>
          <c:xMode val="edge"/>
          <c:yMode val="edge"/>
          <c:x val="0.73555072413753431"/>
          <c:y val="0.21348346482999206"/>
          <c:w val="0.25568370316687949"/>
          <c:h val="0.40170286668601635"/>
        </c:manualLayout>
      </c:layout>
      <c:overlay val="0"/>
      <c:spPr>
        <a:noFill/>
        <a:ln w="3279">
          <a:solidFill>
            <a:schemeClr val="tx1"/>
          </a:solidFill>
          <a:prstDash val="solid"/>
        </a:ln>
      </c:spPr>
      <c:txPr>
        <a:bodyPr/>
        <a:lstStyle/>
        <a:p>
          <a:pPr>
            <a:defRPr sz="212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379354623288921"/>
          <c:y val="7.1429577552807141E-2"/>
          <c:w val="0.75210360507889396"/>
          <c:h val="0.776608308721314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 acute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1.7</c:v>
                </c:pt>
                <c:pt idx="1">
                  <c:v>1.8</c:v>
                </c:pt>
                <c:pt idx="2">
                  <c:v>2.2999999999999998</c:v>
                </c:pt>
                <c:pt idx="3">
                  <c:v>2.8</c:v>
                </c:pt>
                <c:pt idx="4">
                  <c:v>5.0999999999999996</c:v>
                </c:pt>
                <c:pt idx="5">
                  <c:v>3.9</c:v>
                </c:pt>
                <c:pt idx="6">
                  <c:v>5.5</c:v>
                </c:pt>
                <c:pt idx="7">
                  <c:v>9.1</c:v>
                </c:pt>
                <c:pt idx="8">
                  <c:v>11</c:v>
                </c:pt>
                <c:pt idx="9">
                  <c:v>9.1999999999999993</c:v>
                </c:pt>
                <c:pt idx="10">
                  <c:v>11.7</c:v>
                </c:pt>
                <c:pt idx="11">
                  <c:v>14.3</c:v>
                </c:pt>
                <c:pt idx="12">
                  <c:v>16</c:v>
                </c:pt>
                <c:pt idx="13">
                  <c:v>23.3</c:v>
                </c:pt>
                <c:pt idx="14">
                  <c:v>26</c:v>
                </c:pt>
                <c:pt idx="15">
                  <c:v>31.1</c:v>
                </c:pt>
                <c:pt idx="16">
                  <c:v>33.9</c:v>
                </c:pt>
                <c:pt idx="17">
                  <c:v>34.200000000000003</c:v>
                </c:pt>
                <c:pt idx="18">
                  <c:v>31.9</c:v>
                </c:pt>
                <c:pt idx="19">
                  <c:v>34.200000000000003</c:v>
                </c:pt>
                <c:pt idx="20">
                  <c:v>34.200000000000003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 STEMI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0">
                  <c:v>3.1</c:v>
                </c:pt>
                <c:pt idx="1">
                  <c:v>3.3</c:v>
                </c:pt>
                <c:pt idx="2">
                  <c:v>4.4000000000000004</c:v>
                </c:pt>
                <c:pt idx="3">
                  <c:v>6</c:v>
                </c:pt>
                <c:pt idx="4">
                  <c:v>6.1</c:v>
                </c:pt>
                <c:pt idx="5">
                  <c:v>6.8</c:v>
                </c:pt>
                <c:pt idx="6">
                  <c:v>8</c:v>
                </c:pt>
                <c:pt idx="7">
                  <c:v>10</c:v>
                </c:pt>
                <c:pt idx="8">
                  <c:v>10.3</c:v>
                </c:pt>
                <c:pt idx="9">
                  <c:v>12</c:v>
                </c:pt>
                <c:pt idx="10">
                  <c:v>15</c:v>
                </c:pt>
                <c:pt idx="11">
                  <c:v>19</c:v>
                </c:pt>
                <c:pt idx="12">
                  <c:v>20</c:v>
                </c:pt>
                <c:pt idx="13">
                  <c:v>19</c:v>
                </c:pt>
                <c:pt idx="14">
                  <c:v>20</c:v>
                </c:pt>
                <c:pt idx="15">
                  <c:v>22</c:v>
                </c:pt>
                <c:pt idx="16">
                  <c:v>20</c:v>
                </c:pt>
                <c:pt idx="17">
                  <c:v>18</c:v>
                </c:pt>
                <c:pt idx="18">
                  <c:v>20</c:v>
                </c:pt>
                <c:pt idx="19">
                  <c:v>19</c:v>
                </c:pt>
                <c:pt idx="20">
                  <c:v>15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EU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11">
                  <c:v>17</c:v>
                </c:pt>
                <c:pt idx="12">
                  <c:v>20</c:v>
                </c:pt>
                <c:pt idx="13">
                  <c:v>26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14">
                  <c:v>29</c:v>
                </c:pt>
                <c:pt idx="18">
                  <c:v>28.2</c:v>
                </c:pt>
                <c:pt idx="19">
                  <c:v>27.6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CH acute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Sheet1!$B$6:$V$6</c:f>
              <c:numCache>
                <c:formatCode>General</c:formatCode>
                <c:ptCount val="21"/>
                <c:pt idx="19">
                  <c:v>43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AU STEMI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Sheet1!$B$7:$V$7</c:f>
              <c:numCache>
                <c:formatCode>General</c:formatCode>
                <c:ptCount val="21"/>
                <c:pt idx="19">
                  <c:v>16.3</c:v>
                </c:pt>
                <c:pt idx="20">
                  <c:v>16.899999999999999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93120"/>
        <c:axId val="22311296"/>
      </c:scatterChart>
      <c:valAx>
        <c:axId val="2229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22311296"/>
        <c:crosses val="autoZero"/>
        <c:crossBetween val="midCat"/>
        <c:majorUnit val="1"/>
      </c:valAx>
      <c:valAx>
        <c:axId val="2231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22293120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3845591332231208"/>
          <c:w val="0.15052806363461768"/>
          <c:h val="0.39167441547653747"/>
        </c:manualLayout>
      </c:layout>
      <c:overlay val="0"/>
      <c:txPr>
        <a:bodyPr/>
        <a:lstStyle/>
        <a:p>
          <a:pPr>
            <a:defRPr b="1" i="0" baseline="0">
              <a:solidFill>
                <a:schemeClr val="accent6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2700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-12700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9375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29375"/>
            <a:ext cx="4278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5BD9AAE-9FE4-4278-BF2C-DEA5D225A98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775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4278313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-1588"/>
            <a:ext cx="4278313" cy="33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35300" y="514350"/>
            <a:ext cx="3800475" cy="253365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22625"/>
            <a:ext cx="7240587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69" tIns="46035" rIns="92069" bIns="460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52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452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9" tIns="0" rIns="19049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C871D85-5737-4D69-B988-E6ED10653A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443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2011 bereits eingegeben = erscheint nicht am Diagramm = wie letztes Jahr??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71D85-5737-4D69-B988-E6ED10653AB1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0975" y="0"/>
            <a:ext cx="10104438" cy="6845300"/>
            <a:chOff x="114" y="0"/>
            <a:chExt cx="6365" cy="43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168" y="0"/>
              <a:ext cx="168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312" y="0"/>
              <a:ext cx="264" cy="345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228" y="0"/>
              <a:ext cx="76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324" y="0"/>
              <a:ext cx="180" cy="27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420" y="1644"/>
              <a:ext cx="372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367" y="1560"/>
              <a:ext cx="6112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14" y="1560"/>
              <a:ext cx="6304" cy="0"/>
            </a:xfrm>
            <a:prstGeom prst="line">
              <a:avLst/>
            </a:prstGeom>
            <a:noFill/>
            <a:ln w="12699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857250" y="12954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14500" y="3505200"/>
            <a:ext cx="72009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/>
              <a:t>Klicken Sie, um das Untertitelformat zu bearbeiten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FAA1-58D2-4B04-BA69-A48A741F06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3562-F7B9-4578-88A7-DEEB3FFDBA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37475" y="228600"/>
            <a:ext cx="2292350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7250" y="228600"/>
            <a:ext cx="6727825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C13EA-50ED-43E6-A4EE-BED4FC7CF0A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8743950" cy="11620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1285875" y="1828800"/>
            <a:ext cx="4295775" cy="4114800"/>
          </a:xfrm>
        </p:spPr>
        <p:txBody>
          <a:bodyPr/>
          <a:lstStyle/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34050" y="1828800"/>
            <a:ext cx="4295775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AE3E-B76C-43D8-853E-A7C1F76BA5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8743950" cy="11620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285875" y="1828800"/>
            <a:ext cx="8743950" cy="4114800"/>
          </a:xfrm>
        </p:spPr>
        <p:txBody>
          <a:bodyPr/>
          <a:lstStyle/>
          <a:p>
            <a:pPr lvl="0"/>
            <a:endParaRPr lang="de-AT" noProof="0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E52D-266E-4C41-9A04-89B0FF2851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7814C-A940-48B3-A880-39248B7F74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54C5-9731-4B17-BEF0-D8B449D4EBE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34050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15B-8116-455E-8D19-CA9F29EE36B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4556-940F-4C55-831B-4041F781DA5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00590-A273-451E-8A0D-3748C14ADE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FFD8-EC5E-4AC2-B196-1DE09B45462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C318-1183-4CA8-9F66-5FCAC2C1061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AE43-D0F1-4304-9060-E372BCF710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9"/>
          <p:cNvGrpSpPr>
            <a:grpSpLocks/>
          </p:cNvGrpSpPr>
          <p:nvPr/>
        </p:nvGrpSpPr>
        <p:grpSpPr bwMode="auto">
          <a:xfrm>
            <a:off x="180975" y="0"/>
            <a:ext cx="10093325" cy="6845300"/>
            <a:chOff x="114" y="0"/>
            <a:chExt cx="6358" cy="431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168" y="0"/>
              <a:ext cx="168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312" y="0"/>
              <a:ext cx="264" cy="29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228" y="0"/>
              <a:ext cx="76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88" y="0"/>
              <a:ext cx="216" cy="24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20" y="924"/>
              <a:ext cx="372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360" y="888"/>
              <a:ext cx="6112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14" y="888"/>
              <a:ext cx="6304" cy="0"/>
            </a:xfrm>
            <a:prstGeom prst="line">
              <a:avLst/>
            </a:prstGeom>
            <a:noFill/>
            <a:ln w="12699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28600"/>
            <a:ext cx="87439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8288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61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4968DC-9391-4B14-AF8A-728FACD838E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9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  <p:sldLayoutId id="2147484388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zbericht.de/" TargetMode="External"/><Relationship Id="rId2" Type="http://schemas.openxmlformats.org/officeDocument/2006/relationships/hyperlink" Target="http://www.kardiologie.insel.ch/2164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927476" y="6453336"/>
            <a:ext cx="3456383" cy="404664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228600"/>
            <a:ext cx="9056688" cy="1162050"/>
          </a:xfrm>
        </p:spPr>
        <p:txBody>
          <a:bodyPr/>
          <a:lstStyle/>
          <a:p>
            <a:pPr>
              <a:defRPr/>
            </a:pPr>
            <a:r>
              <a:rPr lang="de-DE" b="1" dirty="0" smtClean="0">
                <a:solidFill>
                  <a:srgbClr val="FFFF00"/>
                </a:solidFill>
              </a:rPr>
              <a:t>   </a:t>
            </a:r>
            <a:r>
              <a:rPr lang="de-DE" b="1" i="0" dirty="0" smtClean="0">
                <a:solidFill>
                  <a:srgbClr val="FFFF00"/>
                </a:solidFill>
              </a:rPr>
              <a:t>AUSTRIA´s  ANGIOGRAPHY  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   and  PCI -  CENTRES     2012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1" y="1676400"/>
            <a:ext cx="8367836" cy="45609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r>
              <a:rPr lang="de-DE" dirty="0">
                <a:solidFill>
                  <a:srgbClr val="FFFF00"/>
                </a:solidFill>
              </a:rPr>
              <a:t>n</a:t>
            </a:r>
            <a:r>
              <a:rPr lang="de-DE" dirty="0" smtClean="0">
                <a:solidFill>
                  <a:srgbClr val="FFFF00"/>
                </a:solidFill>
              </a:rPr>
              <a:t> = 34 locations </a:t>
            </a:r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 smtClean="0"/>
          </a:p>
          <a:p>
            <a:pPr>
              <a:lnSpc>
                <a:spcPct val="90000"/>
              </a:lnSpc>
              <a:defRPr/>
            </a:pPr>
            <a:endParaRPr lang="de-DE" dirty="0"/>
          </a:p>
          <a:p>
            <a:pPr>
              <a:lnSpc>
                <a:spcPct val="90000"/>
              </a:lnSpc>
              <a:defRPr/>
            </a:pPr>
            <a:r>
              <a:rPr lang="de-DE" dirty="0" smtClean="0"/>
              <a:t> </a:t>
            </a:r>
            <a:r>
              <a:rPr lang="de-DE" dirty="0">
                <a:solidFill>
                  <a:srgbClr val="FFFF00"/>
                </a:solidFill>
              </a:rPr>
              <a:t>n = 50 </a:t>
            </a:r>
            <a:r>
              <a:rPr lang="de-DE" dirty="0" smtClean="0">
                <a:solidFill>
                  <a:srgbClr val="FFFF00"/>
                </a:solidFill>
              </a:rPr>
              <a:t>rooms</a:t>
            </a:r>
            <a:endParaRPr lang="de-DE" dirty="0">
              <a:solidFill>
                <a:srgbClr val="FFFF00"/>
              </a:solidFill>
            </a:endParaRPr>
          </a:p>
        </p:txBody>
      </p:sp>
      <p:pic>
        <p:nvPicPr>
          <p:cNvPr id="39941" name="Picture 30" descr="http://iik.i-med.ac.at/images/austr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5776" y="1663799"/>
            <a:ext cx="72294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</a:t>
            </a:r>
            <a:r>
              <a:rPr lang="de-DE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Bifurcation PCI</a:t>
            </a:r>
            <a:r>
              <a:rPr lang="de-DE" b="1" i="0" dirty="0" smtClean="0">
                <a:solidFill>
                  <a:srgbClr val="FFFF00"/>
                </a:solidFill>
              </a:rPr>
              <a:t>, </a:t>
            </a:r>
            <a:r>
              <a:rPr lang="de-DE" b="1" i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main stent  </a:t>
            </a:r>
            <a:r>
              <a:rPr lang="de-DE" b="1" i="0" dirty="0" smtClean="0">
                <a:solidFill>
                  <a:srgbClr val="FFFF00"/>
                </a:solidFill>
              </a:rPr>
              <a:t> 	Austria (</a:t>
            </a:r>
            <a:r>
              <a:rPr lang="de-DE" sz="2000" b="1" i="0" dirty="0" smtClean="0">
                <a:solidFill>
                  <a:srgbClr val="FFFF00"/>
                </a:solidFill>
              </a:rPr>
              <a:t>% of PCI</a:t>
            </a:r>
            <a:r>
              <a:rPr lang="de-DE" b="1" i="0" dirty="0" smtClean="0">
                <a:solidFill>
                  <a:srgbClr val="FFFF00"/>
                </a:solidFill>
              </a:rPr>
              <a:t>… </a:t>
            </a:r>
            <a:r>
              <a:rPr lang="de-DE" sz="2000" b="1" i="0" dirty="0" smtClean="0">
                <a:solidFill>
                  <a:srgbClr val="FFFF00"/>
                </a:solidFill>
              </a:rPr>
              <a:t>reporting centers only -2012</a:t>
            </a:r>
            <a:r>
              <a:rPr lang="de-DE" b="1" i="0" dirty="0" smtClean="0">
                <a:solidFill>
                  <a:srgbClr val="FFFF00"/>
                </a:solidFill>
              </a:rPr>
              <a:t>)</a:t>
            </a:r>
            <a:endParaRPr lang="de-DE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96226928"/>
              </p:ext>
            </p:extLst>
          </p:nvPr>
        </p:nvGraphicFramePr>
        <p:xfrm>
          <a:off x="1255068" y="1844824"/>
          <a:ext cx="9002690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9088" y="228600"/>
            <a:ext cx="9967912" cy="1162050"/>
          </a:xfrm>
        </p:spPr>
        <p:txBody>
          <a:bodyPr/>
          <a:lstStyle/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	PCI Frequency in Austria 2006-2011				</a:t>
            </a:r>
            <a:r>
              <a:rPr lang="de-DE" sz="3600" b="1" i="0" dirty="0" smtClean="0">
                <a:solidFill>
                  <a:schemeClr val="bg2"/>
                </a:solidFill>
                <a:effectLst/>
              </a:rPr>
              <a:t>acute</a:t>
            </a:r>
            <a:r>
              <a:rPr lang="de-DE" sz="3600" b="1" i="0" dirty="0" smtClean="0">
                <a:solidFill>
                  <a:srgbClr val="FFFF00"/>
                </a:solidFill>
              </a:rPr>
              <a:t> or </a:t>
            </a:r>
            <a:r>
              <a:rPr lang="de-DE" sz="3600" b="1" i="0" dirty="0" smtClean="0">
                <a:solidFill>
                  <a:schemeClr val="accent1"/>
                </a:solidFill>
              </a:rPr>
              <a:t>non-acute</a:t>
            </a:r>
            <a:r>
              <a:rPr lang="de-DE" sz="3600" b="1" i="0" dirty="0" smtClean="0">
                <a:solidFill>
                  <a:srgbClr val="FFFF00"/>
                </a:solidFill>
              </a:rPr>
              <a:t> Indications</a:t>
            </a:r>
            <a:endParaRPr lang="de-AT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8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34394094"/>
              </p:ext>
            </p:extLst>
          </p:nvPr>
        </p:nvGraphicFramePr>
        <p:xfrm>
          <a:off x="895028" y="1484784"/>
          <a:ext cx="9391972" cy="493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US" sz="4000" b="1" i="0" dirty="0" smtClean="0">
                <a:solidFill>
                  <a:srgbClr val="FFFF00"/>
                </a:solidFill>
              </a:rPr>
              <a:t>	    </a:t>
            </a:r>
            <a:r>
              <a:rPr lang="en-US" sz="4000" b="1" i="0" dirty="0" smtClean="0">
                <a:solidFill>
                  <a:schemeClr val="accent2"/>
                </a:solidFill>
              </a:rPr>
              <a:t>Acute PCI</a:t>
            </a:r>
            <a:r>
              <a:rPr lang="en-US" sz="4000" b="1" i="0" dirty="0" smtClean="0">
                <a:solidFill>
                  <a:srgbClr val="FFFF00"/>
                </a:solidFill>
              </a:rPr>
              <a:t>/ </a:t>
            </a:r>
            <a:r>
              <a:rPr lang="en-US" sz="4000" b="1" i="0" dirty="0">
                <a:solidFill>
                  <a:schemeClr val="accent1"/>
                </a:solidFill>
              </a:rPr>
              <a:t>STEMI  PCI</a:t>
            </a:r>
            <a:r>
              <a:rPr lang="en-US" sz="4000" b="1" i="0" dirty="0">
                <a:solidFill>
                  <a:srgbClr val="FFFF00"/>
                </a:solidFill>
              </a:rPr>
              <a:t> </a:t>
            </a:r>
            <a:r>
              <a:rPr lang="en-US" sz="4000" b="1" i="0" dirty="0">
                <a:solidFill>
                  <a:schemeClr val="hlink"/>
                </a:solidFill>
              </a:rPr>
              <a:t>/</a:t>
            </a:r>
            <a:r>
              <a:rPr lang="en-US" sz="4000" b="1" i="0" dirty="0" smtClean="0">
                <a:solidFill>
                  <a:schemeClr val="hlink"/>
                </a:solidFill>
              </a:rPr>
              <a:t>     %</a:t>
            </a:r>
            <a:r>
              <a:rPr lang="en-US" sz="4000" b="1" i="0" dirty="0" smtClean="0">
                <a:solidFill>
                  <a:srgbClr val="FFFF00"/>
                </a:solidFill>
              </a:rPr>
              <a:t> </a:t>
            </a:r>
            <a:br>
              <a:rPr lang="en-US" sz="4000" b="1" i="0" dirty="0" smtClean="0">
                <a:solidFill>
                  <a:srgbClr val="FFFF00"/>
                </a:solidFill>
              </a:rPr>
            </a:br>
            <a:r>
              <a:rPr lang="en-US" sz="4000" b="1" i="0" dirty="0" smtClean="0">
                <a:solidFill>
                  <a:srgbClr val="FFFF00"/>
                </a:solidFill>
              </a:rPr>
              <a:t> 		(n=) Austria 2007 – 2012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31173076"/>
              </p:ext>
            </p:extLst>
          </p:nvPr>
        </p:nvGraphicFramePr>
        <p:xfrm>
          <a:off x="1543100" y="1412777"/>
          <a:ext cx="869310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64" y="476672"/>
            <a:ext cx="9968036" cy="7920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3600" b="1" i="0" dirty="0" smtClean="0">
                <a:solidFill>
                  <a:srgbClr val="FFFF00"/>
                </a:solidFill>
              </a:rPr>
              <a:t/>
            </a:r>
            <a:br>
              <a:rPr lang="en-GB" sz="3600" b="1" i="0" dirty="0" smtClean="0">
                <a:solidFill>
                  <a:srgbClr val="FFFF00"/>
                </a:solidFill>
              </a:rPr>
            </a:br>
            <a:r>
              <a:rPr lang="en-GB" sz="3600" b="1" i="0" dirty="0" smtClean="0">
                <a:solidFill>
                  <a:srgbClr val="FFFF00"/>
                </a:solidFill>
              </a:rPr>
              <a:t/>
            </a:r>
            <a:br>
              <a:rPr lang="en-GB" sz="3600" b="1" i="0" dirty="0" smtClean="0">
                <a:solidFill>
                  <a:srgbClr val="FFFF00"/>
                </a:solidFill>
              </a:rPr>
            </a:br>
            <a:r>
              <a:rPr lang="en-GB" sz="3600" b="1" i="0" dirty="0" smtClean="0">
                <a:solidFill>
                  <a:srgbClr val="FFFF00"/>
                </a:solidFill>
              </a:rPr>
              <a:t/>
            </a:r>
            <a:br>
              <a:rPr lang="en-GB" sz="3600" b="1" i="0" dirty="0" smtClean="0">
                <a:solidFill>
                  <a:srgbClr val="FFFF00"/>
                </a:solidFill>
              </a:rPr>
            </a:br>
            <a:r>
              <a:rPr lang="de-AT" sz="3600" b="1" i="0" dirty="0" smtClean="0">
                <a:solidFill>
                  <a:srgbClr val="FFFF00"/>
                </a:solidFill>
              </a:rPr>
              <a:t>	</a:t>
            </a:r>
            <a:r>
              <a:rPr lang="en-GB" sz="3600" b="1" i="0" dirty="0" smtClean="0">
                <a:solidFill>
                  <a:srgbClr val="FFFF00"/>
                </a:solidFill>
              </a:rPr>
              <a:t> 																		ACUTE</a:t>
            </a:r>
            <a:r>
              <a:rPr lang="de-DE" sz="3600" b="1" i="0" dirty="0" smtClean="0">
                <a:solidFill>
                  <a:srgbClr val="FFFF00"/>
                </a:solidFill>
              </a:rPr>
              <a:t>  PCI </a:t>
            </a:r>
            <a:r>
              <a:rPr lang="de-DE" sz="36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</a:t>
            </a:r>
            <a:r>
              <a:rPr lang="de-DE" sz="3600" b="1" i="0" dirty="0" smtClean="0">
                <a:solidFill>
                  <a:srgbClr val="FFFF00"/>
                </a:solidFill>
              </a:rPr>
              <a:t> of total PCI) in </a:t>
            </a:r>
            <a:br>
              <a:rPr lang="de-DE" sz="3600" b="1" i="0" dirty="0" smtClean="0">
                <a:solidFill>
                  <a:srgbClr val="FFFF00"/>
                </a:solidFill>
              </a:rPr>
            </a:br>
            <a:r>
              <a:rPr lang="de-DE" sz="3600" b="1" i="0" dirty="0" smtClean="0">
                <a:solidFill>
                  <a:srgbClr val="FFFF00"/>
                </a:solidFill>
              </a:rPr>
              <a:t>		  </a:t>
            </a:r>
            <a:r>
              <a:rPr lang="de-DE" sz="3600" b="1" i="0" dirty="0" smtClean="0">
                <a:solidFill>
                  <a:schemeClr val="accent1"/>
                </a:solidFill>
              </a:rPr>
              <a:t>AU, </a:t>
            </a:r>
            <a:r>
              <a:rPr lang="de-DE" sz="3600" b="1" i="0" dirty="0" smtClean="0">
                <a:solidFill>
                  <a:srgbClr val="FFFF00"/>
                </a:solidFill>
              </a:rPr>
              <a:t>CZ,</a:t>
            </a:r>
            <a:r>
              <a:rPr lang="de-DE" sz="3600" b="1" i="0" dirty="0" smtClean="0">
                <a:solidFill>
                  <a:schemeClr val="accent2"/>
                </a:solidFill>
              </a:rPr>
              <a:t> </a:t>
            </a:r>
            <a:r>
              <a:rPr lang="de-DE" sz="3600" b="1" i="0" dirty="0" smtClean="0">
                <a:solidFill>
                  <a:schemeClr val="bg2"/>
                </a:solidFill>
                <a:effectLst/>
              </a:rPr>
              <a:t>EU, </a:t>
            </a:r>
            <a:r>
              <a:rPr lang="de-DE" sz="36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</a:t>
            </a:r>
            <a:r>
              <a:rPr lang="de-DE" sz="28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(=STEMI  only</a:t>
            </a:r>
            <a:r>
              <a:rPr lang="de-DE" sz="48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de-DE" sz="36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3600" b="1" i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	</a:t>
            </a:r>
            <a:r>
              <a:rPr lang="de-AT" sz="3600" b="1" i="0" dirty="0" smtClean="0">
                <a:solidFill>
                  <a:srgbClr val="FFFF00"/>
                </a:solidFill>
              </a:rPr>
              <a:t>	</a:t>
            </a:r>
            <a:endParaRPr lang="de-DE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97108724"/>
              </p:ext>
            </p:extLst>
          </p:nvPr>
        </p:nvGraphicFramePr>
        <p:xfrm>
          <a:off x="895028" y="1412776"/>
          <a:ext cx="928903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0418" name="Rectangle 51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	%  GP IIb/IIIa for PCI (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) 	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dir.ThrombinInhibitor (TI-AU)</a:t>
            </a:r>
          </a:p>
        </p:txBody>
      </p:sp>
      <p:graphicFrame>
        <p:nvGraphicFramePr>
          <p:cNvPr id="5" name="Object 512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929018053"/>
              </p:ext>
            </p:extLst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PCI Hospital-Mortality (%) in 		</a:t>
            </a:r>
            <a:r>
              <a:rPr lang="de-DE" sz="4000" b="1" i="0" dirty="0" smtClean="0">
                <a:solidFill>
                  <a:schemeClr val="accent1"/>
                </a:solidFill>
              </a:rPr>
              <a:t>Austria</a:t>
            </a:r>
            <a:r>
              <a:rPr lang="de-DE" sz="4000" b="1" i="0" dirty="0" smtClean="0">
                <a:solidFill>
                  <a:srgbClr val="FFFF00"/>
                </a:solidFill>
              </a:rPr>
              <a:t>, </a:t>
            </a:r>
            <a:r>
              <a:rPr lang="de-DE" sz="4000" b="1" i="0" dirty="0" smtClean="0">
                <a:solidFill>
                  <a:schemeClr val="accent2"/>
                </a:solidFill>
              </a:rPr>
              <a:t>Switzerland</a:t>
            </a:r>
            <a:r>
              <a:rPr lang="de-DE" sz="4000" b="1" i="0" dirty="0" smtClean="0">
                <a:solidFill>
                  <a:srgbClr val="FFFF00"/>
                </a:solidFill>
              </a:rPr>
              <a:t>,</a:t>
            </a:r>
            <a:r>
              <a:rPr lang="de-DE" sz="4000" b="1" i="0" u="sng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Germany</a:t>
            </a:r>
            <a:r>
              <a:rPr lang="de-DE" sz="4000" b="1" i="0" dirty="0" smtClean="0">
                <a:solidFill>
                  <a:srgbClr val="FFFF00"/>
                </a:solidFill>
              </a:rPr>
              <a:t>, EU</a:t>
            </a:r>
            <a:endParaRPr lang="de-DE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294125424"/>
              </p:ext>
            </p:extLst>
          </p:nvPr>
        </p:nvGraphicFramePr>
        <p:xfrm>
          <a:off x="895028" y="1412776"/>
          <a:ext cx="939197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	PCI -Mortality    (%)  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		    in Austria </a:t>
            </a:r>
            <a:r>
              <a:rPr lang="de-DE" b="1" i="0" dirty="0" smtClean="0">
                <a:solidFill>
                  <a:schemeClr val="accent1"/>
                </a:solidFill>
              </a:rPr>
              <a:t>2011</a:t>
            </a:r>
            <a:r>
              <a:rPr lang="de-DE" b="1" i="0" dirty="0" smtClean="0">
                <a:solidFill>
                  <a:srgbClr val="FFFF00"/>
                </a:solidFill>
              </a:rPr>
              <a:t> /</a:t>
            </a:r>
            <a:r>
              <a:rPr lang="de-DE" b="1" i="0" dirty="0" smtClean="0">
                <a:solidFill>
                  <a:schemeClr val="accent2"/>
                </a:solidFill>
              </a:rPr>
              <a:t>2012</a:t>
            </a:r>
            <a:endParaRPr lang="de-DE" dirty="0">
              <a:solidFill>
                <a:schemeClr val="accent2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28115449"/>
              </p:ext>
            </p:extLst>
          </p:nvPr>
        </p:nvGraphicFramePr>
        <p:xfrm>
          <a:off x="1285875" y="1556792"/>
          <a:ext cx="87439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956" y="228600"/>
            <a:ext cx="10038457" cy="99060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           PCI -Mortality (</a:t>
            </a:r>
            <a:r>
              <a:rPr lang="de-DE" sz="2400" b="1" i="0" dirty="0" smtClean="0">
                <a:solidFill>
                  <a:srgbClr val="FFFF00"/>
                </a:solidFill>
              </a:rPr>
              <a:t>ref.=overall-% mortality in Austria</a:t>
            </a:r>
            <a:r>
              <a:rPr lang="de-DE" sz="4000" b="1" i="0" dirty="0" smtClean="0">
                <a:solidFill>
                  <a:srgbClr val="FFFF00"/>
                </a:solidFill>
              </a:rPr>
              <a:t>)		(</a:t>
            </a:r>
            <a:r>
              <a:rPr lang="de-DE" sz="4000" b="1" i="0" dirty="0" smtClean="0">
                <a:solidFill>
                  <a:schemeClr val="accent3"/>
                </a:solidFill>
              </a:rPr>
              <a:t>non-acute</a:t>
            </a:r>
            <a:r>
              <a:rPr lang="de-DE" sz="4000" b="1" i="0" dirty="0" smtClean="0">
                <a:solidFill>
                  <a:srgbClr val="FFFF00"/>
                </a:solidFill>
              </a:rPr>
              <a:t> / 	</a:t>
            </a:r>
            <a:r>
              <a:rPr lang="de-DE" sz="4000" b="1" i="0" dirty="0" smtClean="0">
                <a:solidFill>
                  <a:schemeClr val="accent6"/>
                </a:solidFill>
              </a:rPr>
              <a:t>without /</a:t>
            </a:r>
            <a:r>
              <a:rPr lang="de-DE" sz="4000" b="1" i="0" dirty="0" smtClean="0">
                <a:solidFill>
                  <a:srgbClr val="FF0000"/>
                </a:solidFill>
              </a:rPr>
              <a:t>with shock</a:t>
            </a:r>
            <a:r>
              <a:rPr lang="de-DE" sz="4000" b="1" i="0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74097445"/>
              </p:ext>
            </p:extLst>
          </p:nvPr>
        </p:nvGraphicFramePr>
        <p:xfrm>
          <a:off x="895028" y="1313384"/>
          <a:ext cx="9391972" cy="52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254802" cy="1162050"/>
          </a:xfrm>
        </p:spPr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Intra – aortic balloon pump for 	PCI  in </a:t>
            </a:r>
            <a:r>
              <a:rPr lang="de-DE" b="1" i="0" dirty="0" smtClean="0">
                <a:solidFill>
                  <a:schemeClr val="accent1"/>
                </a:solidFill>
              </a:rPr>
              <a:t>Austria</a:t>
            </a:r>
            <a:r>
              <a:rPr lang="de-DE" b="1" i="0" dirty="0" smtClean="0">
                <a:solidFill>
                  <a:srgbClr val="FFFF00"/>
                </a:solidFill>
              </a:rPr>
              <a:t> 2006 -2012 </a:t>
            </a:r>
            <a:r>
              <a:rPr lang="de-DE" sz="2400" b="1" i="0" dirty="0" smtClean="0">
                <a:solidFill>
                  <a:schemeClr val="accent2"/>
                </a:solidFill>
              </a:rPr>
              <a:t>(CH 2012)</a:t>
            </a:r>
            <a:endParaRPr lang="de-DE" sz="24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21655155"/>
              </p:ext>
            </p:extLst>
          </p:nvPr>
        </p:nvGraphicFramePr>
        <p:xfrm>
          <a:off x="1687116" y="1818752"/>
          <a:ext cx="835292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  (R. Zweiker)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1162050"/>
          </a:xfrm>
        </p:spPr>
        <p:txBody>
          <a:bodyPr/>
          <a:lstStyle/>
          <a:p>
            <a:pPr algn="ctr"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	DRUG  ELUTING  stents (DES)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     in </a:t>
            </a:r>
            <a:r>
              <a:rPr lang="de-DE" b="1" i="0" dirty="0" smtClean="0">
                <a:solidFill>
                  <a:schemeClr val="accent1"/>
                </a:solidFill>
              </a:rPr>
              <a:t>AU,</a:t>
            </a:r>
            <a:r>
              <a:rPr lang="de-DE" b="1" i="0" dirty="0" smtClean="0">
                <a:solidFill>
                  <a:schemeClr val="accent2"/>
                </a:solidFill>
              </a:rPr>
              <a:t>CH,</a:t>
            </a:r>
            <a:r>
              <a:rPr lang="de-DE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b="1" i="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de-DE" b="1" i="0" dirty="0" smtClean="0">
                <a:solidFill>
                  <a:srgbClr val="FFFF00"/>
                </a:solidFill>
              </a:rPr>
              <a:t>EU-CZ  (% of stents)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15008623"/>
              </p:ext>
            </p:extLst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         </a:t>
            </a:r>
            <a:r>
              <a:rPr lang="de-DE" sz="4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 (Auditor) Report: </a:t>
            </a:r>
            <a:br>
              <a:rPr lang="de-DE" sz="4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de-DE" sz="4000" b="1" i="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1989   –</a:t>
            </a:r>
            <a:r>
              <a:rPr lang="de-DE" sz="4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2013 </a:t>
            </a:r>
            <a:endParaRPr lang="de-DE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55068" y="1628800"/>
            <a:ext cx="9031932" cy="4314800"/>
          </a:xfrm>
        </p:spPr>
        <p:txBody>
          <a:bodyPr/>
          <a:lstStyle/>
          <a:p>
            <a:pPr>
              <a:defRPr/>
            </a:pPr>
            <a:r>
              <a:rPr lang="de-DE" b="1" i="0" u="sng" dirty="0" smtClean="0">
                <a:solidFill>
                  <a:srgbClr val="FFFF00"/>
                </a:solidFill>
              </a:rPr>
              <a:t>http://iik.i-med.ac.at </a:t>
            </a:r>
            <a:endParaRPr lang="de-DE" b="1" i="0" dirty="0" smtClean="0">
              <a:solidFill>
                <a:srgbClr val="FFFF00"/>
              </a:solidFill>
            </a:endParaRPr>
          </a:p>
          <a:p>
            <a:pPr>
              <a:buNone/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	L.Kaltenbach, H. Ulmer, </a:t>
            </a:r>
            <a:r>
              <a:rPr lang="de-DE" b="1" i="0" dirty="0" smtClean="0">
                <a:solidFill>
                  <a:schemeClr val="accent3"/>
                </a:solidFill>
              </a:rPr>
              <a:t>C.Kobel</a:t>
            </a:r>
          </a:p>
          <a:p>
            <a:pPr>
              <a:defRPr/>
            </a:pPr>
            <a:r>
              <a:rPr lang="de-DE" b="1" i="0" dirty="0" smtClean="0">
                <a:solidFill>
                  <a:schemeClr val="accent4"/>
                </a:solidFill>
                <a:hlinkClick r:id="rId2"/>
              </a:rPr>
              <a:t>www.kardiologie.insel.ch/2164.html</a:t>
            </a:r>
            <a:r>
              <a:rPr lang="de-DE" b="1" i="0" dirty="0" smtClean="0">
                <a:solidFill>
                  <a:schemeClr val="accent4"/>
                </a:solidFill>
              </a:rPr>
              <a:t>     </a:t>
            </a:r>
          </a:p>
          <a:p>
            <a:pPr marL="0" indent="0">
              <a:buNone/>
              <a:defRPr/>
            </a:pPr>
            <a:r>
              <a:rPr lang="de-DE" b="1" i="0" dirty="0" smtClean="0">
                <a:solidFill>
                  <a:schemeClr val="accent4"/>
                </a:solidFill>
              </a:rPr>
              <a:t>   B Meier,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smtClean="0">
                <a:solidFill>
                  <a:schemeClr val="accent4"/>
                </a:solidFill>
              </a:rPr>
              <a:t>   </a:t>
            </a:r>
            <a:r>
              <a:rPr lang="de-DE" b="1" i="0" dirty="0" smtClean="0">
                <a:solidFill>
                  <a:srgbClr val="FFFF00"/>
                </a:solidFill>
              </a:rPr>
              <a:t>Micha T. Maeder</a:t>
            </a:r>
            <a:r>
              <a:rPr lang="de-DE" b="1" dirty="0" smtClean="0">
                <a:solidFill>
                  <a:srgbClr val="FFFF00"/>
                </a:solidFill>
              </a:rPr>
              <a:t>,                      	</a:t>
            </a:r>
            <a:r>
              <a:rPr lang="de-DE" b="1" i="0" dirty="0" smtClean="0">
                <a:solidFill>
                  <a:srgbClr val="FFFF00"/>
                </a:solidFill>
              </a:rPr>
              <a:t>Gregor Fahrni – Basel  </a:t>
            </a:r>
            <a:r>
              <a:rPr lang="de-DE" b="1" i="0" u="sng" dirty="0" smtClean="0">
                <a:solidFill>
                  <a:srgbClr val="FFFF00"/>
                </a:solidFill>
              </a:rPr>
              <a:t>www.ptca.ch</a:t>
            </a:r>
          </a:p>
          <a:p>
            <a:pPr>
              <a:defRPr/>
            </a:pPr>
            <a:r>
              <a:rPr lang="de-AT" b="1" i="0" dirty="0" smtClean="0">
                <a:solidFill>
                  <a:schemeClr val="accent4"/>
                </a:solidFill>
                <a:hlinkClick r:id="rId3"/>
              </a:rPr>
              <a:t>www.herzbericht.de</a:t>
            </a:r>
            <a:r>
              <a:rPr lang="de-AT" b="1" i="0" dirty="0" smtClean="0">
                <a:solidFill>
                  <a:schemeClr val="accent4"/>
                </a:solidFill>
              </a:rPr>
              <a:t>  E.Bruckenberger – T.Meinertz – Herzstiftung ab 2011</a:t>
            </a:r>
          </a:p>
          <a:p>
            <a:pPr>
              <a:defRPr/>
            </a:pPr>
            <a:r>
              <a:rPr lang="de-AT" b="1" i="0" dirty="0" smtClean="0">
                <a:solidFill>
                  <a:srgbClr val="FFFF00"/>
                </a:solidFill>
              </a:rPr>
              <a:t>    „Österreichische Spezialregister“</a:t>
            </a:r>
          </a:p>
          <a:p>
            <a:pPr>
              <a:buNone/>
              <a:defRPr/>
            </a:pPr>
            <a:endParaRPr lang="en-US" sz="3600" b="1" i="0" dirty="0" smtClean="0">
              <a:solidFill>
                <a:srgbClr val="FFFF00"/>
              </a:solidFill>
            </a:endParaRPr>
          </a:p>
          <a:p>
            <a:pPr>
              <a:defRPr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159724" y="6381328"/>
            <a:ext cx="3127276" cy="476672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3550" y="228600"/>
            <a:ext cx="9823450" cy="11620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	REDO for  </a:t>
            </a:r>
            <a:r>
              <a:rPr lang="de-DE" sz="40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chronic Restenoses </a:t>
            </a:r>
            <a:r>
              <a:rPr lang="de-DE" sz="40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r>
              <a:rPr lang="de-DE" sz="40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de-DE" sz="40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Thrombus </a:t>
            </a:r>
            <a:r>
              <a:rPr lang="de-DE" sz="40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 centres</a:t>
            </a:r>
            <a:r>
              <a:rPr lang="de-DE" sz="4000" b="1" i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i="0" dirty="0" smtClean="0">
                <a:solidFill>
                  <a:schemeClr val="accent1"/>
                </a:solidFill>
              </a:rPr>
              <a:t>(n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%</a:t>
            </a:r>
            <a:r>
              <a:rPr lang="de-DE" sz="4000" b="1" i="0" dirty="0" smtClean="0">
                <a:solidFill>
                  <a:schemeClr val="accent3"/>
                </a:solidFill>
              </a:rPr>
              <a:t>)</a:t>
            </a:r>
            <a:r>
              <a:rPr lang="de-DE" sz="4000" b="1" i="0" dirty="0" smtClean="0">
                <a:solidFill>
                  <a:srgbClr val="FFFF00"/>
                </a:solidFill>
              </a:rPr>
              <a:t>	</a:t>
            </a:r>
            <a:endParaRPr lang="de-AT" sz="24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5757415"/>
              </p:ext>
            </p:extLst>
          </p:nvPr>
        </p:nvGraphicFramePr>
        <p:xfrm>
          <a:off x="946150" y="1608138"/>
          <a:ext cx="1082833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110663" cy="11620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      </a:t>
            </a:r>
            <a:r>
              <a:rPr lang="de-DE" sz="4000" b="1" i="0" dirty="0" smtClean="0">
                <a:solidFill>
                  <a:schemeClr val="accent1"/>
                </a:solidFill>
              </a:rPr>
              <a:t>DES/stent </a:t>
            </a:r>
            <a:r>
              <a:rPr lang="de-DE" sz="4000" b="1" i="0" dirty="0" smtClean="0">
                <a:solidFill>
                  <a:srgbClr val="FFFF00"/>
                </a:solidFill>
              </a:rPr>
              <a:t> and </a:t>
            </a:r>
            <a:r>
              <a:rPr lang="de-DE" sz="4000" b="1" i="0" dirty="0" smtClean="0">
                <a:solidFill>
                  <a:schemeClr val="accent2"/>
                </a:solidFill>
              </a:rPr>
              <a:t>chronic Re-Stenosis  REDO	reporting Centres (% of  stent)</a:t>
            </a:r>
            <a:endParaRPr lang="de-AT" sz="4000" b="1" i="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93242451"/>
              </p:ext>
            </p:extLst>
          </p:nvPr>
        </p:nvGraphicFramePr>
        <p:xfrm>
          <a:off x="1233488" y="1770063"/>
          <a:ext cx="9002712" cy="470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1012" y="228600"/>
            <a:ext cx="9535988" cy="1162050"/>
          </a:xfrm>
        </p:spPr>
        <p:txBody>
          <a:bodyPr/>
          <a:lstStyle/>
          <a:p>
            <a:pPr>
              <a:defRPr/>
            </a:pPr>
            <a:r>
              <a:rPr lang="de-DE" b="1" dirty="0" smtClean="0">
                <a:solidFill>
                  <a:srgbClr val="FFFF00"/>
                </a:solidFill>
              </a:rPr>
              <a:t>	</a:t>
            </a:r>
            <a:r>
              <a:rPr lang="de-DE" b="1" i="0" dirty="0" smtClean="0">
                <a:solidFill>
                  <a:srgbClr val="FFFF00"/>
                </a:solidFill>
              </a:rPr>
              <a:t>Ratio of emergency CABG due to 	      	PCI (%): </a:t>
            </a:r>
            <a:r>
              <a:rPr lang="de-DE" b="1" i="0" dirty="0" smtClean="0">
                <a:solidFill>
                  <a:schemeClr val="accent1"/>
                </a:solidFill>
              </a:rPr>
              <a:t>Austria</a:t>
            </a:r>
            <a:r>
              <a:rPr lang="de-DE" b="1" i="0" dirty="0" smtClean="0">
                <a:solidFill>
                  <a:srgbClr val="FFFF00"/>
                </a:solidFill>
              </a:rPr>
              <a:t>/</a:t>
            </a:r>
            <a:r>
              <a:rPr lang="de-DE" b="1" i="0" dirty="0" smtClean="0">
                <a:solidFill>
                  <a:schemeClr val="accent2"/>
                </a:solidFill>
              </a:rPr>
              <a:t>Switzerland</a:t>
            </a:r>
            <a:r>
              <a:rPr lang="de-DE" b="1" i="0" dirty="0" smtClean="0">
                <a:solidFill>
                  <a:srgbClr val="FFFF00"/>
                </a:solidFill>
              </a:rPr>
              <a:t>/</a:t>
            </a:r>
            <a:r>
              <a:rPr lang="de-DE" b="1" i="0" dirty="0" smtClean="0">
                <a:solidFill>
                  <a:schemeClr val="bg2"/>
                </a:solidFill>
                <a:effectLst/>
              </a:rPr>
              <a:t>EU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47834996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Puncture site closing devices  			(% of…..) AUT </a:t>
            </a:r>
            <a:r>
              <a:rPr lang="de-DE" b="1" i="0" dirty="0" smtClean="0">
                <a:solidFill>
                  <a:schemeClr val="accent1"/>
                </a:solidFill>
              </a:rPr>
              <a:t>2011</a:t>
            </a:r>
            <a:r>
              <a:rPr lang="de-DE" b="1" i="0" dirty="0" smtClean="0">
                <a:solidFill>
                  <a:srgbClr val="FFFF00"/>
                </a:solidFill>
              </a:rPr>
              <a:t> / </a:t>
            </a:r>
            <a:r>
              <a:rPr lang="de-DE" b="1" i="0" dirty="0" smtClean="0">
                <a:solidFill>
                  <a:schemeClr val="accent2"/>
                </a:solidFill>
              </a:rPr>
              <a:t>2012</a:t>
            </a:r>
            <a:endParaRPr lang="de-DE" dirty="0">
              <a:solidFill>
                <a:schemeClr val="accent2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88161784"/>
              </p:ext>
            </p:extLst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980" y="228600"/>
            <a:ext cx="9577064" cy="1162050"/>
          </a:xfrm>
        </p:spPr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Severe  bleeding (% </a:t>
            </a:r>
            <a:r>
              <a:rPr lang="de-DE" sz="2800" b="1" i="0" dirty="0" smtClean="0">
                <a:solidFill>
                  <a:srgbClr val="FFFF00"/>
                </a:solidFill>
              </a:rPr>
              <a:t>of ..bleeding  reporting only</a:t>
            </a:r>
            <a:r>
              <a:rPr lang="de-DE" b="1" i="0" dirty="0" smtClean="0">
                <a:solidFill>
                  <a:srgbClr val="FFFF00"/>
                </a:solidFill>
              </a:rPr>
              <a:t>) 		AUT </a:t>
            </a:r>
            <a:r>
              <a:rPr lang="de-DE" b="1" i="0" dirty="0" smtClean="0">
                <a:solidFill>
                  <a:schemeClr val="accent1"/>
                </a:solidFill>
              </a:rPr>
              <a:t>2010</a:t>
            </a:r>
            <a:r>
              <a:rPr lang="de-DE" b="1" i="0" dirty="0" smtClean="0">
                <a:solidFill>
                  <a:srgbClr val="FFFF00"/>
                </a:solidFill>
              </a:rPr>
              <a:t> </a:t>
            </a:r>
            <a:r>
              <a:rPr lang="de-DE" b="1" i="0" dirty="0">
                <a:solidFill>
                  <a:srgbClr val="FFFF00"/>
                </a:solidFill>
              </a:rPr>
              <a:t>/ </a:t>
            </a:r>
            <a:r>
              <a:rPr lang="de-DE" b="1" i="0" dirty="0" smtClean="0">
                <a:solidFill>
                  <a:schemeClr val="accent2"/>
                </a:solidFill>
              </a:rPr>
              <a:t>2011 </a:t>
            </a:r>
            <a:r>
              <a:rPr lang="de-DE" b="1" i="0" dirty="0" smtClean="0">
                <a:solidFill>
                  <a:srgbClr val="FFFF00"/>
                </a:solidFill>
              </a:rPr>
              <a:t>/</a:t>
            </a:r>
            <a:r>
              <a:rPr lang="de-DE" b="1" i="0" dirty="0" smtClean="0">
                <a:solidFill>
                  <a:schemeClr val="accent2"/>
                </a:solidFill>
              </a:rPr>
              <a:t> </a:t>
            </a:r>
            <a:r>
              <a:rPr lang="de-DE" b="1" i="0" dirty="0" smtClean="0">
                <a:solidFill>
                  <a:schemeClr val="accent3"/>
                </a:solidFill>
              </a:rPr>
              <a:t>2012</a:t>
            </a:r>
            <a:endParaRPr lang="de-AT" dirty="0">
              <a:solidFill>
                <a:schemeClr val="accent3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703340" y="6309320"/>
            <a:ext cx="3257550" cy="4572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Volker Mühlberger, Quality  (J. Dörler)</a:t>
            </a:r>
            <a:endParaRPr lang="de-DE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03210034"/>
              </p:ext>
            </p:extLst>
          </p:nvPr>
        </p:nvGraphicFramePr>
        <p:xfrm>
          <a:off x="1285875" y="1628800"/>
          <a:ext cx="874395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39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FFFF00"/>
                </a:solidFill>
              </a:rPr>
              <a:t>Non- femoral Approach </a:t>
            </a:r>
            <a:r>
              <a:rPr lang="de-DE" b="1" i="0" dirty="0" smtClean="0">
                <a:solidFill>
                  <a:srgbClr val="FF0000"/>
                </a:solidFill>
              </a:rPr>
              <a:t>2011</a:t>
            </a:r>
            <a:r>
              <a:rPr lang="de-DE" b="1" i="0" dirty="0" smtClean="0">
                <a:solidFill>
                  <a:srgbClr val="FFFF00"/>
                </a:solidFill>
              </a:rPr>
              <a:t>/</a:t>
            </a:r>
            <a:r>
              <a:rPr lang="de-DE" b="1" i="0" dirty="0" smtClean="0">
                <a:solidFill>
                  <a:schemeClr val="accent2"/>
                </a:solidFill>
              </a:rPr>
              <a:t>2012</a:t>
            </a:r>
            <a:r>
              <a:rPr lang="de-DE" b="1" i="0" dirty="0" smtClean="0">
                <a:solidFill>
                  <a:srgbClr val="FFFF00"/>
                </a:solidFill>
              </a:rPr>
              <a:t> </a:t>
            </a:r>
            <a:r>
              <a:rPr lang="de-DE" b="1" i="0" dirty="0">
                <a:solidFill>
                  <a:srgbClr val="FFFF00"/>
                </a:solidFill>
              </a:rPr>
              <a:t/>
            </a:r>
            <a:br>
              <a:rPr lang="de-DE" b="1" i="0" dirty="0">
                <a:solidFill>
                  <a:srgbClr val="FFFF00"/>
                </a:solidFill>
              </a:rPr>
            </a:br>
            <a:r>
              <a:rPr lang="de-DE" b="1" i="0" dirty="0">
                <a:solidFill>
                  <a:srgbClr val="FFFF00"/>
                </a:solidFill>
              </a:rPr>
              <a:t>		(% of procedure) in </a:t>
            </a:r>
            <a:r>
              <a:rPr lang="de-DE" b="1" dirty="0">
                <a:solidFill>
                  <a:srgbClr val="FFFF00"/>
                </a:solidFill>
              </a:rPr>
              <a:t>Austria</a:t>
            </a:r>
            <a:endParaRPr lang="de-AT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7577625"/>
              </p:ext>
            </p:extLst>
          </p:nvPr>
        </p:nvGraphicFramePr>
        <p:xfrm>
          <a:off x="1615109" y="1828800"/>
          <a:ext cx="8496944" cy="47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  (J.Schuler)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9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0058400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	   Non-femoral Approach </a:t>
            </a:r>
            <a:r>
              <a:rPr lang="de-DE" sz="4000" b="1" i="0" dirty="0" smtClean="0">
                <a:solidFill>
                  <a:srgbClr val="FFFF00"/>
                </a:solidFill>
              </a:rPr>
              <a:t>(% of  PCI</a:t>
            </a:r>
            <a:r>
              <a:rPr lang="de-DE" b="1" i="0" dirty="0" smtClean="0">
                <a:solidFill>
                  <a:srgbClr val="FFFF00"/>
                </a:solidFill>
              </a:rPr>
              <a:t>) 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	    </a:t>
            </a:r>
            <a:r>
              <a:rPr lang="de-DE" sz="4800" b="1" i="0" dirty="0" smtClean="0">
                <a:solidFill>
                  <a:srgbClr val="FFFF00"/>
                </a:solidFill>
              </a:rPr>
              <a:t>in </a:t>
            </a:r>
            <a:r>
              <a:rPr lang="de-DE" sz="4800" b="1" i="0" dirty="0" smtClean="0">
                <a:solidFill>
                  <a:schemeClr val="accent1"/>
                </a:solidFill>
              </a:rPr>
              <a:t>AU</a:t>
            </a:r>
            <a:r>
              <a:rPr lang="de-DE" sz="4800" b="1" i="0" dirty="0" smtClean="0">
                <a:solidFill>
                  <a:srgbClr val="FFFF00"/>
                </a:solidFill>
              </a:rPr>
              <a:t>/ </a:t>
            </a:r>
            <a:r>
              <a:rPr lang="de-DE" sz="4800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</a:t>
            </a:r>
            <a:r>
              <a:rPr lang="de-DE" sz="4800" b="1" i="0" dirty="0" smtClean="0">
                <a:solidFill>
                  <a:srgbClr val="FFFF00"/>
                </a:solidFill>
              </a:rPr>
              <a:t> or german-</a:t>
            </a:r>
            <a:r>
              <a:rPr lang="de-DE" sz="4800" b="1" i="0" dirty="0" smtClean="0">
                <a:solidFill>
                  <a:schemeClr val="accent2"/>
                </a:solidFill>
              </a:rPr>
              <a:t>CH</a:t>
            </a:r>
            <a:endParaRPr lang="de-DE" sz="40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40973843"/>
              </p:ext>
            </p:extLst>
          </p:nvPr>
        </p:nvGraphicFramePr>
        <p:xfrm>
          <a:off x="895028" y="1412776"/>
          <a:ext cx="939197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</a:t>
            </a:r>
            <a:r>
              <a:rPr lang="de-DE" dirty="0" smtClean="0"/>
              <a:t>Quality (F.Weidinger)</a:t>
            </a:r>
            <a:endParaRPr lang="de-DE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    </a:t>
            </a:r>
            <a:r>
              <a:rPr lang="de-DE" sz="4000" b="1" i="0" dirty="0" smtClean="0">
                <a:solidFill>
                  <a:srgbClr val="FFFF00"/>
                </a:solidFill>
              </a:rPr>
              <a:t>% -multivessel PCI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chemeClr val="accent1"/>
                </a:solidFill>
              </a:rPr>
              <a:t>Austria </a:t>
            </a:r>
            <a:r>
              <a:rPr lang="de-DE" sz="4000" b="1" i="0" dirty="0" smtClean="0">
                <a:solidFill>
                  <a:srgbClr val="FFFF00"/>
                </a:solidFill>
              </a:rPr>
              <a:t>/ </a:t>
            </a:r>
            <a:r>
              <a:rPr lang="de-DE" sz="4000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 </a:t>
            </a:r>
            <a:r>
              <a:rPr lang="de-DE" sz="4000" b="1" i="0" dirty="0" smtClean="0">
                <a:solidFill>
                  <a:schemeClr val="hlink"/>
                </a:solidFill>
              </a:rPr>
              <a:t>/ 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89500127"/>
              </p:ext>
            </p:extLst>
          </p:nvPr>
        </p:nvGraphicFramePr>
        <p:xfrm>
          <a:off x="895028" y="1340768"/>
          <a:ext cx="93919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         </a:t>
            </a:r>
            <a:r>
              <a:rPr lang="de-AT" sz="4800" b="1" i="0" dirty="0" smtClean="0">
                <a:solidFill>
                  <a:schemeClr val="accent1"/>
                </a:solidFill>
              </a:rPr>
              <a:t>AUT </a:t>
            </a:r>
            <a:r>
              <a:rPr lang="de-AT" sz="4800" b="1" i="0" dirty="0" smtClean="0">
                <a:solidFill>
                  <a:srgbClr val="FFFF00"/>
                </a:solidFill>
              </a:rPr>
              <a:t>          2012         </a:t>
            </a:r>
            <a:r>
              <a:rPr lang="de-AT" sz="4800" b="1" i="0" dirty="0" smtClean="0">
                <a:solidFill>
                  <a:schemeClr val="accent2"/>
                </a:solidFill>
              </a:rPr>
              <a:t>CH</a:t>
            </a:r>
            <a:endParaRPr lang="de-AT" sz="48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74624902"/>
              </p:ext>
            </p:extLst>
          </p:nvPr>
        </p:nvGraphicFramePr>
        <p:xfrm>
          <a:off x="1285875" y="1484784"/>
          <a:ext cx="874395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617566" cy="564976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Volker Mühlberger, Quality (G.Friedrich; G.Delle Karth; R.Berger))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6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0" dirty="0" smtClean="0">
                <a:solidFill>
                  <a:schemeClr val="accent1"/>
                </a:solidFill>
              </a:rPr>
              <a:t>          AUT </a:t>
            </a:r>
            <a:r>
              <a:rPr lang="de-AT" b="1" i="0" dirty="0" smtClean="0">
                <a:solidFill>
                  <a:srgbClr val="FFFF00"/>
                </a:solidFill>
              </a:rPr>
              <a:t>          </a:t>
            </a:r>
            <a:r>
              <a:rPr lang="de-AT" b="1" i="0" dirty="0">
                <a:solidFill>
                  <a:srgbClr val="FFFF00"/>
                </a:solidFill>
              </a:rPr>
              <a:t>2012         </a:t>
            </a:r>
            <a:r>
              <a:rPr lang="de-AT" b="1" i="0" dirty="0">
                <a:solidFill>
                  <a:schemeClr val="accent2"/>
                </a:solidFill>
              </a:rPr>
              <a:t>CH</a:t>
            </a:r>
            <a:endParaRPr lang="de-AT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25564075"/>
              </p:ext>
            </p:extLst>
          </p:nvPr>
        </p:nvGraphicFramePr>
        <p:xfrm>
          <a:off x="1285874" y="1556792"/>
          <a:ext cx="889818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4121622" cy="492968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Volker Mühlberger, Quality (W. Tkalec; M.Knoflach)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23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0" dirty="0" smtClean="0">
                <a:solidFill>
                  <a:srgbClr val="FFFF00"/>
                </a:solidFill>
              </a:rPr>
              <a:t>		 			          				      </a:t>
            </a:r>
            <a:r>
              <a:rPr lang="de-AT" sz="3200" b="1" i="0" dirty="0" smtClean="0">
                <a:solidFill>
                  <a:schemeClr val="accent3"/>
                </a:solidFill>
              </a:rPr>
              <a:t>(„Versorgungsforschung “)</a:t>
            </a:r>
            <a:endParaRPr lang="de-AT" sz="3200" b="1" i="0" dirty="0">
              <a:solidFill>
                <a:schemeClr val="accent3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describe practice patterns </a:t>
            </a:r>
            <a:endParaRPr lang="en-GB" sz="44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trends, </a:t>
            </a:r>
            <a:endParaRPr lang="en-GB" sz="44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outliers </a:t>
            </a:r>
            <a:endParaRPr lang="en-GB" sz="4400" b="1" i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detect safety </a:t>
            </a:r>
            <a:r>
              <a:rPr lang="en-GB" sz="4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signals</a:t>
            </a:r>
          </a:p>
          <a:p>
            <a:endParaRPr lang="de-AT" dirty="0" smtClean="0">
              <a:effectLst/>
            </a:endParaRPr>
          </a:p>
          <a:p>
            <a:pPr marL="0" indent="0">
              <a:buNone/>
            </a:pPr>
            <a:r>
              <a:rPr lang="de-AT" sz="1600" dirty="0" smtClean="0">
                <a:solidFill>
                  <a:srgbClr val="FFFF00"/>
                </a:solidFill>
                <a:effectLst/>
              </a:rPr>
              <a:t>                                              Lauer </a:t>
            </a:r>
            <a:r>
              <a:rPr lang="de-AT" sz="1600" dirty="0">
                <a:solidFill>
                  <a:srgbClr val="FFFF00"/>
                </a:solidFill>
                <a:effectLst/>
              </a:rPr>
              <a:t>MS</a:t>
            </a:r>
            <a:r>
              <a:rPr lang="de-AT" sz="1600" dirty="0" smtClean="0">
                <a:solidFill>
                  <a:srgbClr val="FFFF00"/>
                </a:solidFill>
                <a:effectLst/>
              </a:rPr>
              <a:t>,  D´Agostino RB</a:t>
            </a:r>
            <a:r>
              <a:rPr lang="de-AT" sz="1600" dirty="0">
                <a:solidFill>
                  <a:srgbClr val="FFFF00"/>
                </a:solidFill>
                <a:effectLst/>
              </a:rPr>
              <a:t> </a:t>
            </a:r>
            <a:r>
              <a:rPr lang="de-AT" sz="1600" dirty="0" smtClean="0">
                <a:solidFill>
                  <a:srgbClr val="FFFF00"/>
                </a:solidFill>
                <a:effectLst/>
              </a:rPr>
              <a:t>  </a:t>
            </a:r>
            <a:r>
              <a:rPr lang="de-AT" sz="1600" dirty="0">
                <a:solidFill>
                  <a:srgbClr val="FFFF00"/>
                </a:solidFill>
                <a:effectLst/>
              </a:rPr>
              <a:t>NEJM </a:t>
            </a:r>
            <a:r>
              <a:rPr lang="de-AT" sz="1600" dirty="0" smtClean="0">
                <a:solidFill>
                  <a:srgbClr val="FFFF00"/>
                </a:solidFill>
                <a:effectLst/>
              </a:rPr>
              <a:t>  2013;     369:1579-81 </a:t>
            </a:r>
            <a:endParaRPr lang="de-AT" sz="1600" dirty="0">
              <a:solidFill>
                <a:srgbClr val="FFFF00"/>
              </a:solidFill>
            </a:endParaRPr>
          </a:p>
          <a:p>
            <a:endParaRPr lang="en-GB" dirty="0" smtClean="0">
              <a:solidFill>
                <a:srgbClr val="FFFF00"/>
              </a:solidFill>
              <a:effectLst/>
            </a:endParaRPr>
          </a:p>
          <a:p>
            <a:endParaRPr lang="en-GB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678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</a:t>
            </a:r>
            <a:r>
              <a:rPr lang="de-DE" b="1" i="0" dirty="0" smtClean="0">
                <a:solidFill>
                  <a:schemeClr val="accent1"/>
                </a:solidFill>
              </a:rPr>
              <a:t>Austria</a:t>
            </a:r>
            <a:r>
              <a:rPr lang="de-DE" b="1" i="0" dirty="0" smtClean="0">
                <a:solidFill>
                  <a:srgbClr val="FFFF00"/>
                </a:solidFill>
              </a:rPr>
              <a:t> vs. </a:t>
            </a:r>
            <a:r>
              <a:rPr lang="de-DE" b="1" i="0" dirty="0" smtClean="0">
                <a:solidFill>
                  <a:schemeClr val="accent2"/>
                </a:solidFill>
              </a:rPr>
              <a:t>CH</a:t>
            </a:r>
            <a:r>
              <a:rPr lang="de-DE" b="1" i="0" dirty="0" smtClean="0">
                <a:solidFill>
                  <a:srgbClr val="FFFF00"/>
                </a:solidFill>
              </a:rPr>
              <a:t>   2002</a:t>
            </a:r>
            <a:r>
              <a:rPr lang="de-DE" b="1" i="0" dirty="0">
                <a:solidFill>
                  <a:srgbClr val="FFFF00"/>
                </a:solidFill>
              </a:rPr>
              <a:t>– 	</a:t>
            </a:r>
            <a:r>
              <a:rPr lang="de-DE" b="1" i="0" dirty="0" smtClean="0">
                <a:solidFill>
                  <a:srgbClr val="FFFF00"/>
                </a:solidFill>
              </a:rPr>
              <a:t>2012 			LAA closure</a:t>
            </a:r>
            <a:endParaRPr lang="de-DE" dirty="0">
              <a:solidFill>
                <a:schemeClr val="accent6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576257"/>
              </p:ext>
            </p:extLst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9084" y="228600"/>
            <a:ext cx="8568952" cy="1112168"/>
          </a:xfrm>
        </p:spPr>
        <p:txBody>
          <a:bodyPr/>
          <a:lstStyle/>
          <a:p>
            <a:pPr algn="just"/>
            <a:r>
              <a:rPr lang="de-DE" sz="4000" b="1" i="0" dirty="0" smtClean="0">
                <a:solidFill>
                  <a:srgbClr val="FFFF00"/>
                </a:solidFill>
              </a:rPr>
              <a:t>  OLD  and  NEW  DEVICES  </a:t>
            </a:r>
            <a:r>
              <a:rPr lang="de-DE" sz="3200" b="1" i="0" dirty="0" smtClean="0">
                <a:solidFill>
                  <a:srgbClr val="FFFF00"/>
                </a:solidFill>
              </a:rPr>
              <a:t>(&lt;350/a) </a:t>
            </a:r>
            <a:r>
              <a:rPr lang="de-DE" sz="4000" b="1" i="0" dirty="0" smtClean="0">
                <a:solidFill>
                  <a:srgbClr val="FFFF00"/>
                </a:solidFill>
              </a:rPr>
              <a:t>		     Austria 2002-2012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17620369"/>
              </p:ext>
            </p:extLst>
          </p:nvPr>
        </p:nvGraphicFramePr>
        <p:xfrm>
          <a:off x="462980" y="1628800"/>
          <a:ext cx="95050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1092" y="228600"/>
            <a:ext cx="8814321" cy="1184176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OLD  </a:t>
            </a:r>
            <a:r>
              <a:rPr lang="de-DE" sz="4000" b="1" i="0" dirty="0">
                <a:solidFill>
                  <a:srgbClr val="FFFF00"/>
                </a:solidFill>
              </a:rPr>
              <a:t>and  NEW  DEVICES  </a:t>
            </a:r>
            <a:r>
              <a:rPr lang="de-DE" sz="3200" b="1" i="0" dirty="0">
                <a:solidFill>
                  <a:srgbClr val="FFFF00"/>
                </a:solidFill>
              </a:rPr>
              <a:t>(&lt;</a:t>
            </a:r>
            <a:r>
              <a:rPr lang="de-DE" sz="3200" b="1" i="0" dirty="0" smtClean="0">
                <a:solidFill>
                  <a:srgbClr val="FFFF00"/>
                </a:solidFill>
              </a:rPr>
              <a:t>3500/a</a:t>
            </a:r>
            <a:r>
              <a:rPr lang="de-DE" sz="3200" b="1" i="0" dirty="0">
                <a:solidFill>
                  <a:srgbClr val="FFFF00"/>
                </a:solidFill>
              </a:rPr>
              <a:t>) </a:t>
            </a:r>
            <a:r>
              <a:rPr lang="de-DE" sz="4000" b="1" i="0" dirty="0" smtClean="0">
                <a:solidFill>
                  <a:srgbClr val="FFFF00"/>
                </a:solidFill>
              </a:rPr>
              <a:t/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 		Austria 2002-2012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98784048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052" y="228600"/>
            <a:ext cx="9505056" cy="1112168"/>
          </a:xfrm>
        </p:spPr>
        <p:txBody>
          <a:bodyPr/>
          <a:lstStyle/>
          <a:p>
            <a:pPr>
              <a:defRPr/>
            </a:pPr>
            <a:r>
              <a:rPr lang="de-DE" sz="4000" b="1" i="0" dirty="0">
                <a:solidFill>
                  <a:srgbClr val="FFFF00"/>
                </a:solidFill>
              </a:rPr>
              <a:t> </a:t>
            </a:r>
            <a:r>
              <a:rPr lang="de-DE" sz="4000" b="1" i="0" dirty="0" smtClean="0">
                <a:solidFill>
                  <a:srgbClr val="FFFF00"/>
                </a:solidFill>
              </a:rPr>
              <a:t>  OLD  </a:t>
            </a:r>
            <a:r>
              <a:rPr lang="de-DE" sz="4000" b="1" i="0" dirty="0">
                <a:solidFill>
                  <a:srgbClr val="FFFF00"/>
                </a:solidFill>
              </a:rPr>
              <a:t>and  NEW  DEVICES  </a:t>
            </a:r>
            <a:r>
              <a:rPr lang="de-DE" sz="3200" b="1" i="0" dirty="0" smtClean="0">
                <a:solidFill>
                  <a:srgbClr val="FFFF00"/>
                </a:solidFill>
              </a:rPr>
              <a:t>(35.000/a</a:t>
            </a:r>
            <a:r>
              <a:rPr lang="de-DE" sz="3200" b="1" i="0" dirty="0">
                <a:solidFill>
                  <a:srgbClr val="FFFF00"/>
                </a:solidFill>
              </a:rPr>
              <a:t>) </a:t>
            </a:r>
            <a:r>
              <a:rPr lang="de-DE" sz="4000" b="1" i="0" dirty="0" smtClean="0">
                <a:solidFill>
                  <a:srgbClr val="FFFF00"/>
                </a:solidFill>
              </a:rPr>
              <a:t/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 		Austria 1992 -2012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40740733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	Myocardial Biopsies in 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		   Austria 2006 -2012</a:t>
            </a:r>
            <a:endParaRPr lang="de-DE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52330786"/>
              </p:ext>
            </p:extLst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401541" cy="6096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 smtClean="0">
                <a:solidFill>
                  <a:schemeClr val="accent1"/>
                </a:solidFill>
              </a:rPr>
              <a:t>      </a:t>
            </a:r>
            <a:r>
              <a:rPr lang="en-GB" sz="3600" b="1" i="0" u="sng" dirty="0" smtClean="0">
                <a:solidFill>
                  <a:schemeClr val="accent1"/>
                </a:solidFill>
              </a:rPr>
              <a:t>Ablation</a:t>
            </a:r>
            <a:r>
              <a:rPr lang="en-GB" sz="3600" b="1" i="0" dirty="0" smtClean="0">
                <a:solidFill>
                  <a:schemeClr val="accent1"/>
                </a:solidFill>
              </a:rPr>
              <a:t> (n)</a:t>
            </a:r>
            <a:r>
              <a:rPr lang="en-GB" sz="3600" b="1" i="0" dirty="0" smtClean="0">
                <a:solidFill>
                  <a:srgbClr val="FFFF00"/>
                </a:solidFill>
              </a:rPr>
              <a:t> / </a:t>
            </a:r>
            <a:r>
              <a:rPr lang="en-GB" sz="3600" b="1" i="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Electrophysiology</a:t>
            </a:r>
            <a:r>
              <a:rPr lang="en-GB" sz="3600" b="1" i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(n; </a:t>
            </a:r>
            <a:r>
              <a:rPr lang="en-GB" sz="3600" b="1" i="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  <a:r>
              <a:rPr lang="en-GB" sz="3600" b="1" i="0" u="sng" dirty="0" smtClean="0">
                <a:solidFill>
                  <a:srgbClr val="FFFF00"/>
                </a:solidFill>
              </a:rPr>
              <a:t> </a:t>
            </a:r>
            <a:r>
              <a:rPr lang="en-GB" sz="3600" b="1" i="0" dirty="0" smtClean="0">
                <a:solidFill>
                  <a:srgbClr val="FFFF00"/>
                </a:solidFill>
              </a:rPr>
              <a:t>	in </a:t>
            </a:r>
            <a:r>
              <a:rPr lang="en-GB" sz="4000" b="1" i="0" dirty="0" smtClean="0">
                <a:solidFill>
                  <a:srgbClr val="FFFF00"/>
                </a:solidFill>
              </a:rPr>
              <a:t>CathLab </a:t>
            </a:r>
            <a:r>
              <a:rPr lang="en-GB" sz="4000" b="1" i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Implantations</a:t>
            </a:r>
            <a:r>
              <a:rPr lang="en-GB" sz="4000" b="1" i="0" dirty="0" smtClean="0">
                <a:solidFill>
                  <a:srgbClr val="FFFF00"/>
                </a:solidFill>
              </a:rPr>
              <a:t> / Austria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24921211"/>
              </p:ext>
            </p:extLst>
          </p:nvPr>
        </p:nvGraphicFramePr>
        <p:xfrm>
          <a:off x="1593851" y="1677988"/>
          <a:ext cx="8693150" cy="486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545557" cy="6096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</a:t>
            </a:r>
            <a:r>
              <a:rPr lang="de-DE" dirty="0" smtClean="0"/>
              <a:t>Quality  (E.Maurer; W.Wisser)</a:t>
            </a:r>
            <a:endParaRPr lang="de-DE" dirty="0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title"/>
          </p:nvPr>
        </p:nvSpPr>
        <p:spPr>
          <a:xfrm>
            <a:off x="319088" y="228600"/>
            <a:ext cx="9967912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 smtClean="0">
                <a:solidFill>
                  <a:srgbClr val="FFFF00"/>
                </a:solidFill>
              </a:rPr>
              <a:t>           </a:t>
            </a:r>
            <a:r>
              <a:rPr lang="en-GB" sz="3600" b="1" i="0" dirty="0" smtClean="0">
                <a:solidFill>
                  <a:srgbClr val="FFFF00"/>
                </a:solidFill>
              </a:rPr>
              <a:t>Transcatheter aortic valve implantation</a:t>
            </a:r>
            <a:r>
              <a:rPr lang="de-AT" sz="3600" b="1" i="0" dirty="0" smtClean="0">
                <a:solidFill>
                  <a:srgbClr val="FFFF00"/>
                </a:solidFill>
              </a:rPr>
              <a:t> </a:t>
            </a:r>
            <a:r>
              <a:rPr lang="de-AT" sz="4000" b="1" i="0" dirty="0" smtClean="0">
                <a:solidFill>
                  <a:srgbClr val="FFFF00"/>
                </a:solidFill>
              </a:rPr>
              <a:t>		   (TAVI;  n = ) in </a:t>
            </a:r>
            <a:r>
              <a:rPr lang="de-AT" sz="4000" b="1" i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AU, </a:t>
            </a:r>
            <a:r>
              <a:rPr lang="de-AT" sz="4000" b="1" i="0" dirty="0" smtClean="0">
                <a:solidFill>
                  <a:srgbClr val="0070C0"/>
                </a:solidFill>
              </a:rPr>
              <a:t>CH</a:t>
            </a:r>
            <a:r>
              <a:rPr lang="de-AT" sz="4000" b="1" i="0" dirty="0" smtClean="0">
                <a:solidFill>
                  <a:srgbClr val="FFFF00"/>
                </a:solidFill>
              </a:rPr>
              <a:t> -2012</a:t>
            </a: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771880"/>
              </p:ext>
            </p:extLst>
          </p:nvPr>
        </p:nvGraphicFramePr>
        <p:xfrm>
          <a:off x="1306513" y="1703388"/>
          <a:ext cx="8894762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1162050"/>
          </a:xfrm>
        </p:spPr>
        <p:txBody>
          <a:bodyPr/>
          <a:lstStyle/>
          <a:p>
            <a:pPr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Österr.Kardiol.Gesellschaft 1989–2013 	Arbeitsgruppe Intervent. Kardiologie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8" name="Diagramm" r:id="rId4" imgW="7772400" imgH="4114800" progId="MSGraph.Chart.8">
                  <p:embed followColorScheme="full"/>
                </p:oleObj>
              </mc:Choice>
              <mc:Fallback>
                <p:oleObj name="Diagramm" r:id="rId4" imgW="777240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2760663"/>
                        <a:ext cx="773588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Grp="1"/>
          </p:cNvGraphicFramePr>
          <p:nvPr>
            <p:ph type="clipArt" sz="half" idx="1"/>
          </p:nvPr>
        </p:nvGraphicFramePr>
        <p:xfrm>
          <a:off x="1395413" y="2517775"/>
          <a:ext cx="4324350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9" name="ClipArt" r:id="rId6" imgW="1157040" imgH="1152360" progId="">
                  <p:embed/>
                </p:oleObj>
              </mc:Choice>
              <mc:Fallback>
                <p:oleObj name="ClipArt" r:id="rId6" imgW="1157040" imgH="115236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2517775"/>
                        <a:ext cx="4324350" cy="374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31532" y="3212976"/>
            <a:ext cx="4598293" cy="3492624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de-DE" sz="2800" b="1" i="0" dirty="0" smtClean="0">
              <a:solidFill>
                <a:srgbClr val="FFFF00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r>
              <a:rPr lang="de-DE" sz="2800" b="1" i="0" dirty="0" smtClean="0">
                <a:solidFill>
                  <a:srgbClr val="FFFF00"/>
                </a:solidFill>
                <a:effectLst/>
              </a:rPr>
              <a:t>As </a:t>
            </a:r>
            <a:r>
              <a:rPr lang="de-DE" sz="2800" b="1" i="0" dirty="0" err="1" smtClean="0">
                <a:solidFill>
                  <a:srgbClr val="FFFF00"/>
                </a:solidFill>
                <a:effectLst/>
              </a:rPr>
              <a:t>presented</a:t>
            </a:r>
            <a:r>
              <a:rPr lang="de-DE" sz="2800" b="1" i="0" dirty="0" smtClean="0">
                <a:solidFill>
                  <a:srgbClr val="FFFF00"/>
                </a:solidFill>
                <a:effectLst/>
              </a:rPr>
              <a:t>, </a:t>
            </a:r>
            <a:r>
              <a:rPr lang="de-DE" sz="2800" b="1" i="0" dirty="0" err="1" smtClean="0">
                <a:solidFill>
                  <a:srgbClr val="FFFF00"/>
                </a:solidFill>
                <a:effectLst/>
              </a:rPr>
              <a:t>d</a:t>
            </a:r>
            <a:r>
              <a:rPr lang="de-DE" sz="2800" b="1" i="0" dirty="0" err="1" smtClean="0">
                <a:solidFill>
                  <a:srgbClr val="FFFF00"/>
                </a:solidFill>
                <a:effectLst/>
              </a:rPr>
              <a:t>iscussed</a:t>
            </a:r>
            <a:r>
              <a:rPr lang="de-DE" sz="2800" b="1" i="0" dirty="0" smtClean="0">
                <a:solidFill>
                  <a:srgbClr val="FFFF00"/>
                </a:solidFill>
                <a:effectLst/>
              </a:rPr>
              <a:t> and </a:t>
            </a:r>
            <a:r>
              <a:rPr lang="de-DE" sz="2800" b="1" i="0" dirty="0" err="1" smtClean="0">
                <a:solidFill>
                  <a:srgbClr val="FFFF00"/>
                </a:solidFill>
                <a:effectLst/>
              </a:rPr>
              <a:t>accepted</a:t>
            </a:r>
            <a:r>
              <a:rPr lang="de-DE" sz="2800" b="1" i="0" dirty="0" smtClean="0">
                <a:solidFill>
                  <a:srgbClr val="FFFF00"/>
                </a:solidFill>
                <a:effectLst/>
              </a:rPr>
              <a:t> </a:t>
            </a:r>
            <a:r>
              <a:rPr lang="de-DE" sz="2800" b="1" i="0" dirty="0" err="1" smtClean="0">
                <a:solidFill>
                  <a:srgbClr val="FFFF00"/>
                </a:solidFill>
                <a:effectLst/>
              </a:rPr>
              <a:t>at</a:t>
            </a:r>
            <a:r>
              <a:rPr lang="de-DE" sz="2800" b="1" i="0" dirty="0" smtClean="0">
                <a:solidFill>
                  <a:srgbClr val="FFFF00"/>
                </a:solidFill>
                <a:effectLst/>
              </a:rPr>
              <a:t> the </a:t>
            </a:r>
          </a:p>
          <a:p>
            <a:pPr>
              <a:buFont typeface="Monotype Sorts" pitchFamily="2" charset="2"/>
              <a:buNone/>
            </a:pPr>
            <a:r>
              <a:rPr lang="de-DE" sz="2800" b="1" i="0" dirty="0" smtClean="0">
                <a:solidFill>
                  <a:srgbClr val="FFFF00"/>
                </a:solidFill>
                <a:effectLst/>
              </a:rPr>
              <a:t>ÖKG - Meeting</a:t>
            </a:r>
            <a:r>
              <a:rPr lang="de-DE" sz="2800" b="1" i="0" dirty="0" smtClean="0">
                <a:solidFill>
                  <a:srgbClr val="FFFF00"/>
                </a:solidFill>
                <a:effectLst/>
              </a:rPr>
              <a:t> in LINZ,</a:t>
            </a:r>
          </a:p>
          <a:p>
            <a:pPr>
              <a:buFont typeface="Monotype Sorts" pitchFamily="2" charset="2"/>
              <a:buNone/>
            </a:pPr>
            <a:r>
              <a:rPr lang="de-DE" sz="2800" b="1" i="0" dirty="0" smtClean="0">
                <a:solidFill>
                  <a:srgbClr val="FFFF00"/>
                </a:solidFill>
                <a:effectLst/>
              </a:rPr>
              <a:t>November 22nd 2013</a:t>
            </a:r>
          </a:p>
          <a:p>
            <a:pPr>
              <a:buFont typeface="Monotype Sorts" pitchFamily="2" charset="2"/>
              <a:buNone/>
            </a:pPr>
            <a:endParaRPr lang="de-DE" sz="2800" b="1" i="0" dirty="0" smtClean="0">
              <a:solidFill>
                <a:srgbClr val="FFFF00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endParaRPr lang="de-DE" sz="2800" b="1" i="0" dirty="0" smtClean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de-DE" b="1" i="0" dirty="0" smtClean="0">
                <a:solidFill>
                  <a:srgbClr val="FFFF00"/>
                </a:solidFill>
                <a:effectLst/>
              </a:rPr>
              <a:t>			</a:t>
            </a:r>
            <a:r>
              <a:rPr lang="de-DE" b="1" i="0" dirty="0" err="1" smtClean="0">
                <a:solidFill>
                  <a:srgbClr val="FFFF00"/>
                </a:solidFill>
                <a:effectLst/>
              </a:rPr>
              <a:t>Thank</a:t>
            </a:r>
            <a:r>
              <a:rPr lang="de-DE" b="1" i="0" dirty="0" smtClean="0">
                <a:solidFill>
                  <a:srgbClr val="FFFF00"/>
                </a:solidFill>
                <a:effectLst/>
              </a:rPr>
              <a:t> </a:t>
            </a:r>
            <a:r>
              <a:rPr lang="de-DE" b="1" i="0" dirty="0" err="1">
                <a:solidFill>
                  <a:srgbClr val="FFFF00"/>
                </a:solidFill>
                <a:effectLst/>
              </a:rPr>
              <a:t>You</a:t>
            </a:r>
            <a:endParaRPr lang="de-DE" b="1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8" name="Untertitel 7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AT" sz="8000" dirty="0" smtClean="0">
                <a:solidFill>
                  <a:srgbClr val="FFC000"/>
                </a:solidFill>
              </a:rPr>
              <a:t>DANKE SEHR</a:t>
            </a:r>
            <a:endParaRPr lang="de-DE" sz="8000" dirty="0" smtClean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110663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	PCI during Diagnostic Angio (%)</a:t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 		in </a:t>
            </a:r>
            <a:r>
              <a:rPr lang="de-DE" b="1" i="0" dirty="0" smtClean="0">
                <a:solidFill>
                  <a:schemeClr val="accent1"/>
                </a:solidFill>
              </a:rPr>
              <a:t>Austria </a:t>
            </a:r>
            <a:r>
              <a:rPr lang="de-DE" b="1" i="0" dirty="0" smtClean="0">
                <a:solidFill>
                  <a:srgbClr val="FFFF00"/>
                </a:solidFill>
              </a:rPr>
              <a:t>/ </a:t>
            </a:r>
            <a:r>
              <a:rPr lang="de-DE" b="1" i="0" dirty="0" smtClean="0">
                <a:solidFill>
                  <a:schemeClr val="accent2"/>
                </a:solidFill>
              </a:rPr>
              <a:t>Switzerland </a:t>
            </a:r>
            <a:r>
              <a:rPr lang="de-DE" b="1" i="0" dirty="0" smtClean="0">
                <a:solidFill>
                  <a:srgbClr val="FFFF00"/>
                </a:solidFill>
              </a:rPr>
              <a:t>/ </a:t>
            </a:r>
            <a:r>
              <a:rPr lang="de-DE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31691540"/>
              </p:ext>
            </p:extLst>
          </p:nvPr>
        </p:nvGraphicFramePr>
        <p:xfrm>
          <a:off x="895029" y="1412776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620713"/>
            <a:ext cx="9607550" cy="504825"/>
          </a:xfrm>
        </p:spPr>
        <p:txBody>
          <a:bodyPr/>
          <a:lstStyle/>
          <a:p>
            <a:pPr>
              <a:defRPr/>
            </a:pPr>
            <a:r>
              <a:rPr lang="de-DE" sz="4800" b="1" i="0" dirty="0" smtClean="0">
                <a:solidFill>
                  <a:srgbClr val="FFFF00"/>
                </a:solidFill>
              </a:rPr>
              <a:t>	AUSTRIA     		2011  /   2012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04800" y="1484313"/>
            <a:ext cx="10591800" cy="5373687"/>
          </a:xfrm>
        </p:spPr>
        <p:txBody>
          <a:bodyPr/>
          <a:lstStyle/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Angiography     53.808	53.064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PCI                     20.295	20.543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- stent			  91%	 90%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4000" b="1" dirty="0" smtClean="0">
                <a:solidFill>
                  <a:srgbClr val="FFFF00"/>
                </a:solidFill>
              </a:rPr>
              <a:t>  - - DES		        78%	 85%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1800" b="1" dirty="0" smtClean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1800" b="1" dirty="0" smtClean="0">
                <a:solidFill>
                  <a:schemeClr val="accent3"/>
                </a:solidFill>
              </a:rPr>
              <a:t>OP-CAD (Bruckenberger : 2008=4.248)	Schistek 2.737</a:t>
            </a:r>
            <a:endParaRPr lang="de-DE" sz="4000" b="1" dirty="0" smtClean="0">
              <a:solidFill>
                <a:schemeClr val="accent3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1800" b="1" dirty="0" smtClean="0">
              <a:solidFill>
                <a:schemeClr val="accent3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1800" b="1" dirty="0" smtClean="0">
                <a:solidFill>
                  <a:schemeClr val="accent3"/>
                </a:solidFill>
              </a:rPr>
              <a:t>OP- valve (Bruckenberger: 2008=2.280)	Schistek 2.583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1800" b="1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i="0" dirty="0" smtClean="0">
                <a:solidFill>
                  <a:srgbClr val="FFFF00"/>
                </a:solidFill>
              </a:rPr>
              <a:t>	PCI –Mortality </a:t>
            </a:r>
            <a:r>
              <a:rPr lang="de-DE" sz="3600" b="1" i="0" dirty="0" smtClean="0">
                <a:solidFill>
                  <a:srgbClr val="FF0000"/>
                </a:solidFill>
              </a:rPr>
              <a:t>acute PCI with shock </a:t>
            </a:r>
            <a:br>
              <a:rPr lang="de-DE" sz="3600" b="1" i="0" dirty="0" smtClean="0">
                <a:solidFill>
                  <a:srgbClr val="FF0000"/>
                </a:solidFill>
              </a:rPr>
            </a:br>
            <a:r>
              <a:rPr lang="de-DE" sz="3600" b="1" i="0" dirty="0" smtClean="0">
                <a:solidFill>
                  <a:srgbClr val="FF0000"/>
                </a:solidFill>
              </a:rPr>
              <a:t>	</a:t>
            </a:r>
            <a:r>
              <a:rPr lang="de-DE" sz="3600" b="1" i="0" dirty="0" smtClean="0">
                <a:solidFill>
                  <a:srgbClr val="FFFF00"/>
                </a:solidFill>
              </a:rPr>
              <a:t>in Austria  </a:t>
            </a:r>
            <a:r>
              <a:rPr lang="de-DE" sz="2400" b="1" i="0" dirty="0" smtClean="0">
                <a:solidFill>
                  <a:srgbClr val="FFFF00"/>
                </a:solidFill>
              </a:rPr>
              <a:t>(ref.= reporting centres only until 2011)</a:t>
            </a:r>
            <a:endParaRPr lang="de-DE" sz="3600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13226777"/>
              </p:ext>
            </p:extLst>
          </p:nvPr>
        </p:nvGraphicFramePr>
        <p:xfrm>
          <a:off x="1543050" y="1844824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	</a:t>
            </a:r>
            <a:r>
              <a:rPr lang="de-DE" sz="4000" b="1" i="0" dirty="0" smtClean="0">
                <a:solidFill>
                  <a:srgbClr val="FFFF00"/>
                </a:solidFill>
              </a:rPr>
              <a:t>Ratio of STENTING per PCI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	(%)  in 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2"/>
                </a:solidFill>
              </a:rPr>
              <a:t>CH -2011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bg2"/>
                </a:solidFill>
              </a:rPr>
              <a:t>D</a:t>
            </a:r>
            <a:r>
              <a:rPr lang="de-DE" sz="4000" b="1" i="0" dirty="0" smtClean="0">
                <a:solidFill>
                  <a:schemeClr val="hlink"/>
                </a:solidFill>
              </a:rPr>
              <a:t>/</a:t>
            </a:r>
            <a:r>
              <a:rPr lang="de-DE" sz="4000" b="1" i="0" dirty="0" smtClean="0">
                <a:solidFill>
                  <a:srgbClr val="FFFF00"/>
                </a:solidFill>
              </a:rPr>
              <a:t>CZ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62567137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10058400" cy="1390650"/>
          </a:xfrm>
        </p:spPr>
        <p:txBody>
          <a:bodyPr/>
          <a:lstStyle/>
          <a:p>
            <a:pPr>
              <a:defRPr/>
            </a:pPr>
            <a:r>
              <a:rPr lang="de-DE" sz="4800" b="1" dirty="0" smtClean="0">
                <a:solidFill>
                  <a:srgbClr val="FFFF00"/>
                </a:solidFill>
              </a:rPr>
              <a:t>		</a:t>
            </a:r>
            <a:r>
              <a:rPr lang="de-DE" sz="4800" b="1" i="0" dirty="0" smtClean="0">
                <a:solidFill>
                  <a:srgbClr val="FFFF00"/>
                </a:solidFill>
              </a:rPr>
              <a:t>Puncture site closing devices  			(% of PCI in </a:t>
            </a:r>
            <a:r>
              <a:rPr lang="de-DE" sz="4800" b="1" i="0" dirty="0" smtClean="0">
                <a:solidFill>
                  <a:schemeClr val="accent1"/>
                </a:solidFill>
              </a:rPr>
              <a:t>AU</a:t>
            </a:r>
            <a:r>
              <a:rPr lang="de-DE" sz="4800" b="1" i="0" dirty="0" smtClean="0">
                <a:solidFill>
                  <a:srgbClr val="FFFF00"/>
                </a:solidFill>
              </a:rPr>
              <a:t>/</a:t>
            </a:r>
            <a:r>
              <a:rPr lang="de-DE" sz="4800" b="1" i="0" dirty="0" smtClean="0">
                <a:solidFill>
                  <a:schemeClr val="accent2"/>
                </a:solidFill>
              </a:rPr>
              <a:t>CH</a:t>
            </a:r>
            <a:r>
              <a:rPr lang="de-DE" sz="4800" b="1" i="0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01003097"/>
              </p:ext>
            </p:extLst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110663" cy="11620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       EMERGENCY  CABG  AFTER	     	PCI (%): </a:t>
            </a:r>
            <a:r>
              <a:rPr lang="de-DE" sz="4000" b="1" i="0" dirty="0" smtClean="0">
                <a:solidFill>
                  <a:schemeClr val="accent1"/>
                </a:solidFill>
              </a:rPr>
              <a:t>MORTALITY</a:t>
            </a:r>
            <a:r>
              <a:rPr lang="de-DE" sz="4000" b="1" i="0" dirty="0" smtClean="0">
                <a:solidFill>
                  <a:srgbClr val="FFFF00"/>
                </a:solidFill>
              </a:rPr>
              <a:t> in Austria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62180898"/>
              </p:ext>
            </p:extLst>
          </p:nvPr>
        </p:nvGraphicFramePr>
        <p:xfrm>
          <a:off x="1111052" y="1412776"/>
          <a:ext cx="91759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9296400" cy="1152128"/>
          </a:xfrm>
        </p:spPr>
        <p:txBody>
          <a:bodyPr/>
          <a:lstStyle/>
          <a:p>
            <a:pPr algn="ctr">
              <a:defRPr/>
            </a:pPr>
            <a:r>
              <a:rPr lang="de-DE" sz="4800" b="1" dirty="0" smtClean="0">
                <a:solidFill>
                  <a:srgbClr val="FFFF00"/>
                </a:solidFill>
              </a:rPr>
              <a:t>	</a:t>
            </a:r>
            <a:r>
              <a:rPr lang="de-DE" sz="4000" b="1" i="0" dirty="0" smtClean="0">
                <a:solidFill>
                  <a:srgbClr val="FFFF00"/>
                </a:solidFill>
              </a:rPr>
              <a:t>OLD  and  NEW  DEVICES („loser“)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 	Austria 2002-2011</a:t>
            </a:r>
            <a:endParaRPr lang="de-DE" sz="4800" b="1" i="0" dirty="0" smtClean="0">
              <a:solidFill>
                <a:srgbClr val="FFFF00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5713" y="2060575"/>
            <a:ext cx="11664950" cy="41878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Brachytherapie            163/101/28/3/0/0/0/0/0/0</a:t>
            </a:r>
          </a:p>
          <a:p>
            <a:pPr>
              <a:defRPr/>
            </a:pPr>
            <a:r>
              <a:rPr lang="de-DE" dirty="0" smtClean="0"/>
              <a:t>Ultraschalltherapie                1/0/0/0/0/0/0/0/0/0</a:t>
            </a:r>
          </a:p>
          <a:p>
            <a:pPr>
              <a:defRPr/>
            </a:pPr>
            <a:r>
              <a:rPr lang="de-DE" dirty="0" smtClean="0"/>
              <a:t>Transmyokardialer Laser  16/0/13/0/0/0/0/0/0/0</a:t>
            </a:r>
          </a:p>
          <a:p>
            <a:pPr>
              <a:defRPr/>
            </a:pPr>
            <a:r>
              <a:rPr lang="de-DE" dirty="0" smtClean="0"/>
              <a:t>Spinal Cord Stimulation        4/0/0/0/0/0/0/0/0/0</a:t>
            </a:r>
          </a:p>
          <a:p>
            <a:pPr>
              <a:defRPr/>
            </a:pPr>
            <a:r>
              <a:rPr lang="de-DE" dirty="0" smtClean="0">
                <a:solidFill>
                  <a:srgbClr val="FFFF00"/>
                </a:solidFill>
              </a:rPr>
              <a:t>Herzohrverschluss links         7/4/13/0/0/0/0/?/?</a:t>
            </a:r>
          </a:p>
          <a:p>
            <a:pPr>
              <a:defRPr/>
            </a:pPr>
            <a:r>
              <a:rPr lang="de-DE" dirty="0" smtClean="0"/>
              <a:t>Stammzellth. -Katheter    1/16/23/12/</a:t>
            </a:r>
            <a:r>
              <a:rPr lang="de-DE" dirty="0" smtClean="0">
                <a:solidFill>
                  <a:schemeClr val="accent1"/>
                </a:solidFill>
              </a:rPr>
              <a:t>40/</a:t>
            </a:r>
            <a:r>
              <a:rPr lang="de-DE" dirty="0" smtClean="0"/>
              <a:t>3/0/0/0</a:t>
            </a:r>
          </a:p>
          <a:p>
            <a:pPr>
              <a:buNone/>
              <a:defRPr/>
            </a:pPr>
            <a:r>
              <a:rPr lang="de-DE" dirty="0" smtClean="0"/>
              <a:t>stereotaktische Drahtnavigation</a:t>
            </a:r>
            <a:r>
              <a:rPr lang="de-DE" b="1" dirty="0" smtClean="0"/>
              <a:t> </a:t>
            </a:r>
            <a:r>
              <a:rPr lang="de-DE" dirty="0" smtClean="0"/>
              <a:t>-/-/-/-/-/</a:t>
            </a:r>
            <a:r>
              <a:rPr lang="de-DE" dirty="0" smtClean="0">
                <a:solidFill>
                  <a:srgbClr val="FF0000"/>
                </a:solidFill>
              </a:rPr>
              <a:t>33</a:t>
            </a:r>
            <a:r>
              <a:rPr lang="de-DE" dirty="0" smtClean="0"/>
              <a:t> /13/4/0</a:t>
            </a:r>
          </a:p>
          <a:p>
            <a:pPr>
              <a:buFont typeface="Monotype Sorts" pitchFamily="2" charset="2"/>
              <a:buNone/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b="1" i="0" dirty="0" smtClean="0">
                <a:solidFill>
                  <a:srgbClr val="FFFF00"/>
                </a:solidFill>
              </a:rPr>
              <a:t>	Non- femoral Approach 2010/2011 </a:t>
            </a:r>
            <a:r>
              <a:rPr lang="de-DE" b="1" i="0" dirty="0" smtClean="0">
                <a:solidFill>
                  <a:srgbClr val="FFFF00"/>
                </a:solidFill>
              </a:rPr>
              <a:t/>
            </a:r>
            <a:br>
              <a:rPr lang="de-DE" b="1" i="0" dirty="0" smtClean="0">
                <a:solidFill>
                  <a:srgbClr val="FFFF00"/>
                </a:solidFill>
              </a:rPr>
            </a:br>
            <a:r>
              <a:rPr lang="de-DE" b="1" i="0" dirty="0" smtClean="0">
                <a:solidFill>
                  <a:srgbClr val="FFFF00"/>
                </a:solidFill>
              </a:rPr>
              <a:t>		(% of procedure) in </a:t>
            </a:r>
            <a:r>
              <a:rPr lang="de-DE" b="1" dirty="0" smtClean="0">
                <a:solidFill>
                  <a:srgbClr val="FFFF00"/>
                </a:solidFill>
              </a:rPr>
              <a:t>Austria</a:t>
            </a:r>
            <a:endParaRPr lang="de-DE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01118038"/>
              </p:ext>
            </p:extLst>
          </p:nvPr>
        </p:nvGraphicFramePr>
        <p:xfrm>
          <a:off x="1244799" y="1628800"/>
          <a:ext cx="9042201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b="1" dirty="0" smtClean="0">
                <a:solidFill>
                  <a:srgbClr val="FFFF00"/>
                </a:solidFill>
              </a:rPr>
              <a:t>	Intention to audit a center</a:t>
            </a:r>
            <a:endParaRPr lang="de-DE" sz="4800" b="1" dirty="0">
              <a:solidFill>
                <a:srgbClr val="FFFF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 smtClean="0"/>
              <a:t>benchmarking: </a:t>
            </a:r>
            <a:r>
              <a:rPr lang="de-AT" dirty="0" smtClean="0"/>
              <a:t>over the years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615108" y="1828800"/>
          <a:ext cx="8414716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 smtClean="0"/>
              <a:t>benchmarking</a:t>
            </a:r>
            <a:r>
              <a:rPr lang="de-AT" dirty="0" smtClean="0"/>
              <a:t>: over the centres 2010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1615107" y="1700808"/>
          <a:ext cx="841471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u="sng" dirty="0" smtClean="0"/>
              <a:t>benchmarking</a:t>
            </a:r>
            <a:r>
              <a:rPr lang="de-AT" dirty="0" smtClean="0"/>
              <a:t>: over the centres 2010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543099" y="1628800"/>
          <a:ext cx="848672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0591800" cy="1162050"/>
          </a:xfrm>
        </p:spPr>
        <p:txBody>
          <a:bodyPr/>
          <a:lstStyle/>
          <a:p>
            <a:pPr algn="ctr"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	NUMBER OF CENTERS with</a:t>
            </a:r>
            <a:r>
              <a:rPr lang="de-DE" sz="3200" b="1" i="0" dirty="0" smtClean="0">
                <a:solidFill>
                  <a:srgbClr val="FFFF00"/>
                </a:solidFill>
              </a:rPr>
              <a:t/>
            </a:r>
            <a:br>
              <a:rPr lang="de-DE" sz="3200" b="1" i="0" dirty="0" smtClean="0">
                <a:solidFill>
                  <a:srgbClr val="FFFF00"/>
                </a:solidFill>
              </a:rPr>
            </a:br>
            <a:r>
              <a:rPr lang="de-DE" sz="3200" b="1" i="0" dirty="0" smtClean="0">
                <a:solidFill>
                  <a:srgbClr val="FFFF00"/>
                </a:solidFill>
              </a:rPr>
              <a:t>	</a:t>
            </a:r>
            <a:r>
              <a:rPr lang="de-DE" sz="3200" b="1" i="0" dirty="0" smtClean="0">
                <a:solidFill>
                  <a:schemeClr val="accent6"/>
                </a:solidFill>
              </a:rPr>
              <a:t>&lt;400 CA /year </a:t>
            </a:r>
            <a:r>
              <a:rPr lang="de-DE" sz="3200" b="1" i="0" dirty="0" smtClean="0">
                <a:solidFill>
                  <a:srgbClr val="FFFF00"/>
                </a:solidFill>
              </a:rPr>
              <a:t>vs. </a:t>
            </a:r>
            <a:r>
              <a:rPr lang="de-DE" sz="3200" b="1" i="0" dirty="0" smtClean="0">
                <a:solidFill>
                  <a:srgbClr val="FF0000"/>
                </a:solidFill>
              </a:rPr>
              <a:t>&lt;200 PCI/year </a:t>
            </a:r>
            <a:r>
              <a:rPr lang="de-DE" sz="3200" b="1" i="0" dirty="0" smtClean="0">
                <a:solidFill>
                  <a:srgbClr val="FFFF00"/>
                </a:solidFill>
              </a:rPr>
              <a:t>vs.</a:t>
            </a:r>
            <a:r>
              <a:rPr lang="de-DE" sz="3200" b="1" i="0" dirty="0" smtClean="0">
                <a:solidFill>
                  <a:schemeClr val="bg2"/>
                </a:solidFill>
              </a:rPr>
              <a:t> </a:t>
            </a:r>
            <a:r>
              <a:rPr lang="de-DE" sz="3200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CA/y(*t)</a:t>
            </a:r>
            <a:endParaRPr lang="de-DE" sz="32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8965840"/>
              </p:ext>
            </p:extLst>
          </p:nvPr>
        </p:nvGraphicFramePr>
        <p:xfrm>
          <a:off x="318964" y="1412776"/>
          <a:ext cx="97210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254802" cy="1162050"/>
          </a:xfrm>
        </p:spPr>
        <p:txBody>
          <a:bodyPr/>
          <a:lstStyle/>
          <a:p>
            <a:r>
              <a:rPr lang="de-DE" b="1" i="0" dirty="0" smtClean="0">
                <a:solidFill>
                  <a:srgbClr val="FFFF00"/>
                </a:solidFill>
              </a:rPr>
              <a:t>	PCI Hospital-Mortality (%) in 		Austria – </a:t>
            </a:r>
            <a:r>
              <a:rPr lang="de-DE" b="1" i="0" dirty="0" smtClean="0">
                <a:solidFill>
                  <a:schemeClr val="accent2"/>
                </a:solidFill>
              </a:rPr>
              <a:t>true </a:t>
            </a:r>
            <a:r>
              <a:rPr lang="de-DE" b="1" i="0" dirty="0" smtClean="0">
                <a:solidFill>
                  <a:srgbClr val="FFFF00"/>
                </a:solidFill>
              </a:rPr>
              <a:t>vs. </a:t>
            </a:r>
            <a:r>
              <a:rPr lang="de-DE" b="1" i="0" dirty="0" smtClean="0">
                <a:solidFill>
                  <a:schemeClr val="accent1"/>
                </a:solidFill>
              </a:rPr>
              <a:t>traditional</a:t>
            </a:r>
            <a:endParaRPr lang="de-DE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254802" cy="1162050"/>
          </a:xfrm>
        </p:spPr>
        <p:txBody>
          <a:bodyPr/>
          <a:lstStyle/>
          <a:p>
            <a:r>
              <a:rPr lang="de-DE" sz="4000" b="1" i="0" dirty="0" smtClean="0">
                <a:solidFill>
                  <a:srgbClr val="FFFF00"/>
                </a:solidFill>
              </a:rPr>
              <a:t>	PCI Hospital-Mortality (%) </a:t>
            </a:r>
            <a:r>
              <a:rPr lang="de-DE" b="1" i="0" dirty="0" smtClean="0">
                <a:solidFill>
                  <a:srgbClr val="FFFF00"/>
                </a:solidFill>
              </a:rPr>
              <a:t>2010 vs 	2011 - Austria – </a:t>
            </a:r>
            <a:r>
              <a:rPr lang="de-DE" b="1" i="0" dirty="0" smtClean="0">
                <a:solidFill>
                  <a:schemeClr val="accent2"/>
                </a:solidFill>
              </a:rPr>
              <a:t>all</a:t>
            </a:r>
            <a:r>
              <a:rPr lang="de-DE" b="1" i="0" dirty="0" smtClean="0">
                <a:solidFill>
                  <a:srgbClr val="FFFF00"/>
                </a:solidFill>
              </a:rPr>
              <a:t> </a:t>
            </a:r>
            <a:r>
              <a:rPr lang="de-DE" b="1" i="0" dirty="0" smtClean="0">
                <a:solidFill>
                  <a:schemeClr val="accent1"/>
                </a:solidFill>
              </a:rPr>
              <a:t>centers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79204" y="6237312"/>
            <a:ext cx="3257550" cy="457200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975148" y="1700808"/>
          <a:ext cx="7344816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de-AT" b="1" i="0" dirty="0" smtClean="0">
                <a:solidFill>
                  <a:srgbClr val="FFFF00"/>
                </a:solidFill>
              </a:rPr>
              <a:t>      </a:t>
            </a:r>
            <a:r>
              <a:rPr lang="de-AT" sz="4000" b="1" i="0" dirty="0" smtClean="0">
                <a:solidFill>
                  <a:srgbClr val="FFFF00"/>
                </a:solidFill>
              </a:rPr>
              <a:t>More Centres, more Tables, but not   	more Angios in Austria 2005-2011</a:t>
            </a:r>
            <a:endParaRPr lang="de-DE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</p:nvPr>
        </p:nvGraphicFramePr>
        <p:xfrm>
          <a:off x="895029" y="1484784"/>
          <a:ext cx="9391971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99284" y="6248400"/>
            <a:ext cx="5832648" cy="609600"/>
          </a:xfrm>
        </p:spPr>
        <p:txBody>
          <a:bodyPr/>
          <a:lstStyle/>
          <a:p>
            <a:pPr>
              <a:defRPr/>
            </a:pPr>
            <a:r>
              <a:rPr lang="de-DE" sz="2000" b="1" dirty="0" smtClean="0">
                <a:solidFill>
                  <a:srgbClr val="FFFF00"/>
                </a:solidFill>
              </a:rPr>
              <a:t>Volker Mühlberger, </a:t>
            </a:r>
            <a:r>
              <a:rPr lang="de-DE" sz="2000" b="1" dirty="0" smtClean="0">
                <a:solidFill>
                  <a:srgbClr val="FF0000"/>
                </a:solidFill>
              </a:rPr>
              <a:t>Quality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260648"/>
            <a:ext cx="8570913" cy="108012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	PCI -Mortality (%) in Austria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	(</a:t>
            </a:r>
            <a:r>
              <a:rPr lang="de-DE" sz="4000" b="1" i="0" dirty="0" smtClean="0">
                <a:solidFill>
                  <a:schemeClr val="accent1"/>
                </a:solidFill>
              </a:rPr>
              <a:t>non-acute  PCI</a:t>
            </a:r>
            <a:r>
              <a:rPr lang="de-DE" sz="4000" b="1" i="0" dirty="0" smtClean="0">
                <a:solidFill>
                  <a:srgbClr val="FFFF00"/>
                </a:solidFill>
              </a:rPr>
              <a:t>)  </a:t>
            </a:r>
            <a:r>
              <a:rPr lang="de-DE" sz="2800" b="1" i="0" dirty="0" smtClean="0">
                <a:solidFill>
                  <a:srgbClr val="FFFF00"/>
                </a:solidFill>
              </a:rPr>
              <a:t>*ref.= only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64" y="228600"/>
            <a:ext cx="9648949" cy="1162050"/>
          </a:xfrm>
        </p:spPr>
        <p:txBody>
          <a:bodyPr/>
          <a:lstStyle/>
          <a:p>
            <a:pPr algn="ctr"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 Number of  PCI (n) for Myocardial  Infarction in </a:t>
            </a:r>
            <a:r>
              <a:rPr lang="de-DE" b="1" i="0" dirty="0" smtClean="0">
                <a:solidFill>
                  <a:schemeClr val="accent1"/>
                </a:solidFill>
              </a:rPr>
              <a:t>A</a:t>
            </a:r>
            <a:r>
              <a:rPr lang="de-DE" b="1" i="0" dirty="0" smtClean="0">
                <a:solidFill>
                  <a:schemeClr val="accent2"/>
                </a:solidFill>
              </a:rPr>
              <a:t>U</a:t>
            </a:r>
            <a:r>
              <a:rPr lang="de-DE" b="1" i="0" dirty="0" smtClean="0">
                <a:solidFill>
                  <a:srgbClr val="FFFF00"/>
                </a:solidFill>
              </a:rPr>
              <a:t>, </a:t>
            </a:r>
            <a:r>
              <a:rPr lang="de-DE" b="1" i="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</a:t>
            </a:r>
            <a:r>
              <a:rPr lang="de-DE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graphicFrame>
        <p:nvGraphicFramePr>
          <p:cNvPr id="5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895029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228600"/>
            <a:ext cx="8570913" cy="99060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PCI -Mortality (%) in Austria (</a:t>
            </a:r>
            <a:r>
              <a:rPr lang="de-DE" sz="4000" b="1" i="0" dirty="0" smtClean="0">
                <a:solidFill>
                  <a:schemeClr val="accent3"/>
                </a:solidFill>
              </a:rPr>
              <a:t>acute</a:t>
            </a:r>
            <a:r>
              <a:rPr lang="de-DE" sz="4000" b="1" i="0" dirty="0" smtClean="0">
                <a:solidFill>
                  <a:srgbClr val="FFFF00"/>
                </a:solidFill>
              </a:rPr>
              <a:t> / </a:t>
            </a:r>
            <a:r>
              <a:rPr lang="de-DE" sz="4000" b="1" i="0" dirty="0" smtClean="0">
                <a:solidFill>
                  <a:schemeClr val="accent6"/>
                </a:solidFill>
              </a:rPr>
              <a:t>non-acute </a:t>
            </a:r>
            <a:r>
              <a:rPr lang="de-DE" sz="4000" b="1" i="0" dirty="0" smtClean="0">
                <a:solidFill>
                  <a:srgbClr val="FFFF00"/>
                </a:solidFill>
              </a:rPr>
              <a:t>PCI) </a:t>
            </a:r>
            <a:r>
              <a:rPr lang="de-DE" sz="2400" b="1" i="0" dirty="0" smtClean="0">
                <a:solidFill>
                  <a:srgbClr val="FFFF00"/>
                </a:solidFill>
              </a:rPr>
              <a:t>ref.=overall-mortality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996" y="228600"/>
            <a:ext cx="9678417" cy="99060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PCI -Mortality (%) in Austria (acute =</a:t>
            </a:r>
            <a:r>
              <a:rPr lang="de-DE" sz="4000" b="1" i="0" dirty="0" smtClean="0">
                <a:solidFill>
                  <a:schemeClr val="accent6"/>
                </a:solidFill>
              </a:rPr>
              <a:t>without /</a:t>
            </a:r>
            <a:r>
              <a:rPr lang="de-DE" sz="4000" b="1" i="0" dirty="0" smtClean="0">
                <a:solidFill>
                  <a:srgbClr val="FF0000"/>
                </a:solidFill>
              </a:rPr>
              <a:t>with shock </a:t>
            </a:r>
            <a:r>
              <a:rPr lang="de-DE" sz="4000" b="1" i="0" dirty="0" smtClean="0">
                <a:solidFill>
                  <a:srgbClr val="FFFF00"/>
                </a:solidFill>
              </a:rPr>
              <a:t>PCI) </a:t>
            </a:r>
            <a:r>
              <a:rPr lang="de-DE" sz="2400" b="1" i="0" dirty="0" smtClean="0">
                <a:solidFill>
                  <a:srgbClr val="FFFF00"/>
                </a:solidFill>
              </a:rPr>
              <a:t>ref.=overall-acute-mortality</a:t>
            </a:r>
            <a:endParaRPr lang="de-DE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340768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75" y="0"/>
            <a:ext cx="8707438" cy="1390650"/>
          </a:xfrm>
        </p:spPr>
        <p:txBody>
          <a:bodyPr/>
          <a:lstStyle/>
          <a:p>
            <a:pPr algn="ctr">
              <a:defRPr/>
            </a:pPr>
            <a:r>
              <a:rPr lang="de-DE" sz="4000" b="1" i="0" u="sng" dirty="0" smtClean="0">
                <a:solidFill>
                  <a:srgbClr val="FFFF00"/>
                </a:solidFill>
              </a:rPr>
              <a:t>Ratio of</a:t>
            </a:r>
            <a:r>
              <a:rPr lang="de-DE" sz="4000" b="1" i="0" dirty="0" smtClean="0">
                <a:solidFill>
                  <a:srgbClr val="FFFF00"/>
                </a:solidFill>
              </a:rPr>
              <a:t>: CABG-OP+PCI /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per Angiography in 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 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  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D</a:t>
            </a:r>
            <a:endParaRPr lang="de-DE" sz="3600" b="1" i="0" dirty="0" smtClean="0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8" y="1412777"/>
          <a:ext cx="939197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0" y="0"/>
            <a:ext cx="8767763" cy="1390650"/>
          </a:xfrm>
        </p:spPr>
        <p:txBody>
          <a:bodyPr/>
          <a:lstStyle/>
          <a:p>
            <a:pPr>
              <a:defRPr/>
            </a:pPr>
            <a:r>
              <a:rPr lang="de-DE" sz="4000" b="1" i="0" dirty="0" smtClean="0">
                <a:solidFill>
                  <a:srgbClr val="FFFF00"/>
                </a:solidFill>
              </a:rPr>
              <a:t>Infarction as Complication (%) after 	PCI in </a:t>
            </a:r>
            <a:r>
              <a:rPr lang="de-DE" sz="4000" b="1" i="0" dirty="0" smtClean="0">
                <a:solidFill>
                  <a:schemeClr val="accent1"/>
                </a:solidFill>
              </a:rPr>
              <a:t>Austria</a:t>
            </a:r>
            <a:r>
              <a:rPr lang="de-DE" sz="4000" b="1" i="0" dirty="0" smtClean="0">
                <a:solidFill>
                  <a:srgbClr val="FFFF00"/>
                </a:solidFill>
              </a:rPr>
              <a:t>, 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, </a:t>
            </a:r>
            <a:r>
              <a:rPr lang="de-DE" sz="4000" b="1" i="0" dirty="0" smtClean="0">
                <a:solidFill>
                  <a:schemeClr val="bg2"/>
                </a:solidFill>
                <a:effectLst/>
              </a:rPr>
              <a:t>D</a:t>
            </a:r>
            <a:r>
              <a:rPr lang="de-DE" sz="4000" b="1" i="0" dirty="0" smtClean="0">
                <a:solidFill>
                  <a:srgbClr val="FFFF00"/>
                </a:solidFill>
              </a:rPr>
              <a:t>, EU</a:t>
            </a:r>
            <a:endParaRPr lang="de-DE" sz="36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</p:nvPr>
        </p:nvGraphicFramePr>
        <p:xfrm>
          <a:off x="895029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   DRUG  ELUTING  STENTS (DES) 			in Austria  (n) 2002 – 2008</a:t>
            </a:r>
            <a:endParaRPr lang="de-DE" dirty="0" smtClean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377950" y="1498600"/>
          <a:ext cx="10628313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</a:t>
            </a:r>
            <a:r>
              <a:rPr lang="de-DE" dirty="0" smtClean="0"/>
              <a:t>Quality                               Silber 2005 / DiMario 2006; ESC</a:t>
            </a:r>
            <a:endParaRPr lang="de-DE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0"/>
            <a:ext cx="10668000" cy="1371600"/>
          </a:xfrm>
        </p:spPr>
        <p:txBody>
          <a:bodyPr/>
          <a:lstStyle/>
          <a:p>
            <a:pPr algn="ctr">
              <a:defRPr/>
            </a:pPr>
            <a:r>
              <a:rPr lang="de-DE" sz="3600" b="1" i="0" dirty="0" smtClean="0">
                <a:solidFill>
                  <a:srgbClr val="FFFF00"/>
                </a:solidFill>
              </a:rPr>
              <a:t>	</a:t>
            </a:r>
            <a:r>
              <a:rPr lang="de-DE" sz="3600" b="1" i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Number of tables, </a:t>
            </a:r>
            <a:r>
              <a:rPr lang="de-DE" sz="3600" b="1" i="0" dirty="0" smtClean="0">
                <a:solidFill>
                  <a:srgbClr val="FF0000"/>
                </a:solidFill>
              </a:rPr>
              <a:t>CENTERS  and </a:t>
            </a:r>
            <a:br>
              <a:rPr lang="de-DE" sz="3600" b="1" i="0" dirty="0" smtClean="0">
                <a:solidFill>
                  <a:srgbClr val="FF0000"/>
                </a:solidFill>
              </a:rPr>
            </a:br>
            <a:r>
              <a:rPr lang="de-DE" sz="3600" b="1" i="0" dirty="0" smtClean="0">
                <a:solidFill>
                  <a:srgbClr val="FF0000"/>
                </a:solidFill>
              </a:rPr>
              <a:t>	</a:t>
            </a:r>
            <a:r>
              <a:rPr lang="de-DE" sz="3600" b="1" i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 with &gt; 36 STEMI - PCI / year</a:t>
            </a:r>
            <a:endParaRPr lang="de-DE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07923297"/>
              </p:ext>
            </p:extLst>
          </p:nvPr>
        </p:nvGraphicFramePr>
        <p:xfrm>
          <a:off x="246956" y="1340768"/>
          <a:ext cx="972108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de-DE" b="1" i="0" dirty="0" smtClean="0">
                <a:solidFill>
                  <a:srgbClr val="FFFF00"/>
                </a:solidFill>
              </a:rPr>
              <a:t>     Brachial/Radial Approach (n=) 	37 Centers Austria 2008          	</a:t>
            </a:r>
            <a:endParaRPr lang="de-AT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828800"/>
          <a:ext cx="77771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6" name="Worksheet" r:id="rId4" imgW="9534525" imgH="7600899" progId="Excel.Sheet.8">
                  <p:embed/>
                </p:oleObj>
              </mc:Choice>
              <mc:Fallback>
                <p:oleObj name="Worksheet" r:id="rId4" imgW="9534525" imgH="760089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828800"/>
                        <a:ext cx="7777163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          Akut PCI Mortalität  2011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404813"/>
            <a:ext cx="8743950" cy="1079500"/>
          </a:xfrm>
        </p:spPr>
        <p:txBody>
          <a:bodyPr/>
          <a:lstStyle/>
          <a:p>
            <a:pPr algn="ctr">
              <a:defRPr/>
            </a:pPr>
            <a:r>
              <a:rPr lang="de-DE" b="1" dirty="0" smtClean="0">
                <a:solidFill>
                  <a:srgbClr val="FFFF00"/>
                </a:solidFill>
              </a:rPr>
              <a:t>	</a:t>
            </a:r>
            <a:r>
              <a:rPr lang="de-DE" sz="4800" b="1" i="0" dirty="0" smtClean="0">
                <a:solidFill>
                  <a:srgbClr val="FFFF00"/>
                </a:solidFill>
              </a:rPr>
              <a:t>Case load per physician</a:t>
            </a:r>
            <a:br>
              <a:rPr lang="de-DE" sz="4800" b="1" i="0" dirty="0" smtClean="0">
                <a:solidFill>
                  <a:srgbClr val="FFFF00"/>
                </a:solidFill>
              </a:rPr>
            </a:br>
            <a:r>
              <a:rPr lang="de-DE" sz="4800" b="1" i="0" dirty="0" smtClean="0">
                <a:solidFill>
                  <a:srgbClr val="FFFF00"/>
                </a:solidFill>
              </a:rPr>
              <a:t>	PCI / CA (</a:t>
            </a:r>
            <a:r>
              <a:rPr lang="de-DE" sz="4800" b="1" i="0" dirty="0" smtClean="0">
                <a:solidFill>
                  <a:schemeClr val="accent1"/>
                </a:solidFill>
              </a:rPr>
              <a:t>AU</a:t>
            </a:r>
            <a:r>
              <a:rPr lang="de-DE" sz="4800" b="1" i="0" dirty="0" smtClean="0">
                <a:solidFill>
                  <a:srgbClr val="FFFF00"/>
                </a:solidFill>
              </a:rPr>
              <a:t> / </a:t>
            </a:r>
            <a:r>
              <a:rPr lang="de-DE" sz="4800" b="1" i="0" dirty="0" smtClean="0">
                <a:solidFill>
                  <a:schemeClr val="accent2"/>
                </a:solidFill>
              </a:rPr>
              <a:t>CH</a:t>
            </a:r>
            <a:r>
              <a:rPr lang="de-DE" sz="4800" b="1" i="0" dirty="0" smtClean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1839371"/>
              </p:ext>
            </p:extLst>
          </p:nvPr>
        </p:nvGraphicFramePr>
        <p:xfrm>
          <a:off x="895028" y="1412777"/>
          <a:ext cx="9217024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FFFF00"/>
                </a:solidFill>
              </a:rPr>
              <a:t>	Operator´s  invasiver Lebenslauf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Volker Mühlberger, Quality</a:t>
            </a:r>
            <a:endParaRPr lang="de-DE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</p:nvPr>
        </p:nvGraphicFramePr>
        <p:xfrm>
          <a:off x="1831131" y="1828800"/>
          <a:ext cx="819869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353800" cy="1295400"/>
          </a:xfrm>
        </p:spPr>
        <p:txBody>
          <a:bodyPr/>
          <a:lstStyle/>
          <a:p>
            <a:pPr>
              <a:defRPr/>
            </a:pPr>
            <a:r>
              <a:rPr lang="de-DE" sz="3200" b="1" i="0" dirty="0" smtClean="0">
                <a:solidFill>
                  <a:srgbClr val="FFFF00"/>
                </a:solidFill>
              </a:rPr>
              <a:t>       </a:t>
            </a:r>
            <a:r>
              <a:rPr lang="de-DE" sz="4000" b="1" i="0" dirty="0" smtClean="0">
                <a:solidFill>
                  <a:srgbClr val="FFFF00"/>
                </a:solidFill>
              </a:rPr>
              <a:t>	     Coronary Angiography Frequency </a:t>
            </a:r>
            <a:br>
              <a:rPr lang="de-DE" sz="4000" b="1" i="0" dirty="0" smtClean="0">
                <a:solidFill>
                  <a:srgbClr val="FFFF00"/>
                </a:solidFill>
              </a:rPr>
            </a:br>
            <a:r>
              <a:rPr lang="de-DE" sz="4000" b="1" i="0" dirty="0" smtClean="0">
                <a:solidFill>
                  <a:srgbClr val="FFFF00"/>
                </a:solidFill>
              </a:rPr>
              <a:t>            per Million Inhabitants 1992-2012</a:t>
            </a:r>
            <a:endParaRPr lang="de-DE" sz="32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08688440"/>
              </p:ext>
            </p:extLst>
          </p:nvPr>
        </p:nvGraphicFramePr>
        <p:xfrm>
          <a:off x="1039045" y="1412776"/>
          <a:ext cx="9247956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title"/>
          </p:nvPr>
        </p:nvSpPr>
        <p:spPr>
          <a:xfrm>
            <a:off x="857250" y="332656"/>
            <a:ext cx="9110663" cy="864319"/>
          </a:xfrm>
        </p:spPr>
        <p:txBody>
          <a:bodyPr/>
          <a:lstStyle/>
          <a:p>
            <a:pPr algn="ctr">
              <a:defRPr/>
            </a:pPr>
            <a:r>
              <a:rPr lang="de-AT" sz="4000" b="1" i="0" dirty="0" smtClean="0">
                <a:solidFill>
                  <a:srgbClr val="FFFF00"/>
                </a:solidFill>
              </a:rPr>
              <a:t>%  PCI/ CA </a:t>
            </a:r>
            <a:br>
              <a:rPr lang="de-AT" sz="4000" b="1" i="0" dirty="0" smtClean="0">
                <a:solidFill>
                  <a:srgbClr val="FFFF00"/>
                </a:solidFill>
              </a:rPr>
            </a:br>
            <a:r>
              <a:rPr lang="de-AT" sz="4000" b="1" i="0" dirty="0" smtClean="0">
                <a:solidFill>
                  <a:srgbClr val="FFFF00"/>
                </a:solidFill>
              </a:rPr>
              <a:t>1992 - 2012  </a:t>
            </a:r>
            <a:r>
              <a:rPr lang="de-DE" sz="4000" b="1" i="0" dirty="0" smtClean="0">
                <a:solidFill>
                  <a:srgbClr val="FFFF00"/>
                </a:solidFill>
              </a:rPr>
              <a:t>(</a:t>
            </a:r>
            <a:r>
              <a:rPr lang="de-DE" sz="4000" b="1" i="0" dirty="0" smtClean="0">
                <a:solidFill>
                  <a:schemeClr val="accent1"/>
                </a:solidFill>
              </a:rPr>
              <a:t>AU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accent2"/>
                </a:solidFill>
              </a:rPr>
              <a:t>CH</a:t>
            </a:r>
            <a:r>
              <a:rPr lang="de-DE" sz="4000" b="1" i="0" dirty="0" smtClean="0">
                <a:solidFill>
                  <a:srgbClr val="FFFF00"/>
                </a:solidFill>
              </a:rPr>
              <a:t>/</a:t>
            </a:r>
            <a:r>
              <a:rPr lang="de-DE" sz="4000" b="1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</a:t>
            </a:r>
            <a:r>
              <a:rPr lang="de-DE" sz="4000" b="1" i="0" dirty="0" smtClean="0">
                <a:solidFill>
                  <a:srgbClr val="FFFF00"/>
                </a:solidFill>
                <a:latin typeface="Times New Roman" pitchFamily="18" charset="0"/>
              </a:rPr>
              <a:t>/CZ</a:t>
            </a:r>
            <a:r>
              <a:rPr lang="de-DE" sz="4000" b="1" i="0" dirty="0" smtClean="0">
                <a:solidFill>
                  <a:srgbClr val="FFFF00"/>
                </a:solidFill>
              </a:rPr>
              <a:t>)</a:t>
            </a:r>
            <a:endParaRPr lang="de-AT" sz="4000" b="1" i="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5355565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04800" y="228600"/>
            <a:ext cx="99806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PCI per 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Million 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Inhabitants 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(</a:t>
            </a:r>
            <a:r>
              <a:rPr lang="de-DE" sz="4000" i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AU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/CZ/</a:t>
            </a:r>
            <a:r>
              <a:rPr lang="de-DE" sz="4000" i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SL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 smtClean="0">
                <a:latin typeface="Times New Roman" pitchFamily="18" charset="0"/>
              </a:rPr>
              <a:t>USA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 </a:t>
            </a:r>
            <a:r>
              <a:rPr lang="de-DE" sz="4000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1992-2012</a:t>
            </a:r>
            <a:endParaRPr lang="de-DE" sz="3600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418069"/>
              </p:ext>
            </p:extLst>
          </p:nvPr>
        </p:nvGraphicFramePr>
        <p:xfrm>
          <a:off x="895028" y="1412777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rere Linien">
  <a:themeElements>
    <a:clrScheme name="Mehrere Linien.pot 1">
      <a:dk1>
        <a:srgbClr val="000000"/>
      </a:dk1>
      <a:lt1>
        <a:srgbClr val="FFFFFF"/>
      </a:lt1>
      <a:dk2>
        <a:srgbClr val="008080"/>
      </a:dk2>
      <a:lt2>
        <a:srgbClr val="FFFFFF"/>
      </a:lt2>
      <a:accent1>
        <a:srgbClr val="FF0033"/>
      </a:accent1>
      <a:accent2>
        <a:srgbClr val="3333FF"/>
      </a:accent2>
      <a:accent3>
        <a:srgbClr val="AAC0C0"/>
      </a:accent3>
      <a:accent4>
        <a:srgbClr val="DADADA"/>
      </a:accent4>
      <a:accent5>
        <a:srgbClr val="FFAAAD"/>
      </a:accent5>
      <a:accent6>
        <a:srgbClr val="2D2DE7"/>
      </a:accent6>
      <a:hlink>
        <a:srgbClr val="CBCBCB"/>
      </a:hlink>
      <a:folHlink>
        <a:srgbClr val="00CCCC"/>
      </a:folHlink>
    </a:clrScheme>
    <a:fontScheme name="Mehrere Linien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0" b="1" i="1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0" b="1" i="1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Mehrere Linien.pot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hrere Linien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hrere Linien.pot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C:\MSOffice\Vorlagen\Präsentationslayouts\Mehrere Linien.pot</Template>
  <TotalTime>0</TotalTime>
  <Words>642</Words>
  <Application>Microsoft Office PowerPoint</Application>
  <PresentationFormat>35-mm-Dias</PresentationFormat>
  <Paragraphs>196</Paragraphs>
  <Slides>63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63</vt:i4>
      </vt:variant>
    </vt:vector>
  </HeadingPairs>
  <TitlesOfParts>
    <vt:vector size="67" baseType="lpstr">
      <vt:lpstr>Mehrere Linien</vt:lpstr>
      <vt:lpstr>Diagramm</vt:lpstr>
      <vt:lpstr>ClipArt</vt:lpstr>
      <vt:lpstr>Worksheet</vt:lpstr>
      <vt:lpstr>   AUSTRIA´s  ANGIOGRAPHY       and  PCI -  CENTRES     2012</vt:lpstr>
      <vt:lpstr>           Monitor (Auditor) Report:     1989   –   2013 </vt:lpstr>
      <vt:lpstr>                          („Versorgungsforschung “)</vt:lpstr>
      <vt:lpstr> AUSTRIA       2011  /   2012</vt:lpstr>
      <vt:lpstr> NUMBER OF CENTERS with  &lt;400 CA /year vs. &lt;200 PCI/year vs. CA/y(*t)</vt:lpstr>
      <vt:lpstr>  Number of tables, CENTERS  and   Centers with &gt; 36 STEMI - PCI / year</vt:lpstr>
      <vt:lpstr>             Coronary Angiography Frequency              per Million Inhabitants 1992-2012</vt:lpstr>
      <vt:lpstr>%  PCI/ CA  1992 - 2012  (AU/CH/D/CZ)</vt:lpstr>
      <vt:lpstr>PowerPoint-Präsentation</vt:lpstr>
      <vt:lpstr> Bifurcation PCI, left main stent    Austria (% of PCI… reporting centers only -2012)</vt:lpstr>
      <vt:lpstr>  PCI Frequency in Austria 2006-2011    acute or non-acute Indications</vt:lpstr>
      <vt:lpstr>     Acute PCI/ STEMI  PCI /     %     (n=) Austria 2007 – 2012</vt:lpstr>
      <vt:lpstr>                       ACUTE  PCI (% of total PCI) in      AU, CZ, EU, CH (=STEMI  only)   </vt:lpstr>
      <vt:lpstr> %  GP IIb/IIIa for PCI (AU/CH)    % dir.ThrombinInhibitor (TI-AU)</vt:lpstr>
      <vt:lpstr> PCI Hospital-Mortality (%) in   Austria, Switzerland,Germany, EU</vt:lpstr>
      <vt:lpstr>  PCI -Mortality    (%)          in Austria 2011 /2012</vt:lpstr>
      <vt:lpstr>           PCI -Mortality (ref.=overall-% mortality in Austria)  (non-acute /  without /with shock)</vt:lpstr>
      <vt:lpstr> Intra – aortic balloon pump for  PCI  in Austria 2006 -2012 (CH 2012)</vt:lpstr>
      <vt:lpstr> DRUG  ELUTING  stents (DES)       in AU,CH,D,EU-CZ  (% of stents)</vt:lpstr>
      <vt:lpstr> REDO for  all chronic Restenoses vs.     Thrombus reporting  centres (n/%) </vt:lpstr>
      <vt:lpstr>      DES/stent  and chronic Re-Stenosis  REDO reporting Centres (% of  stent)</vt:lpstr>
      <vt:lpstr> Ratio of emergency CABG due to         PCI (%): Austria/Switzerland/EU</vt:lpstr>
      <vt:lpstr> Puncture site closing devices     (% of…..) AUT 2011 / 2012</vt:lpstr>
      <vt:lpstr>Severe  bleeding (% of ..bleeding  reporting only)   AUT 2010 / 2011 / 2012</vt:lpstr>
      <vt:lpstr>Non- femoral Approach 2011/2012    (% of procedure) in Austria</vt:lpstr>
      <vt:lpstr>    Non-femoral Approach (% of  PCI)        in AU/ french or german-CH</vt:lpstr>
      <vt:lpstr>      % -multivessel PCI   Austria / EU / CH</vt:lpstr>
      <vt:lpstr>         AUT           2012         CH</vt:lpstr>
      <vt:lpstr>          AUT           2012         CH</vt:lpstr>
      <vt:lpstr> Austria vs. CH   2002–  2012    LAA closure</vt:lpstr>
      <vt:lpstr>  OLD  and  NEW  DEVICES  (&lt;350/a)        Austria 2002-2012</vt:lpstr>
      <vt:lpstr>OLD  and  NEW  DEVICES  (&lt;3500/a)     Austria 2002-2012</vt:lpstr>
      <vt:lpstr>   OLD  and  NEW  DEVICES  (35.000/a)     Austria 1992 -2012</vt:lpstr>
      <vt:lpstr>  Myocardial Biopsies in       Austria 2006 -2012</vt:lpstr>
      <vt:lpstr>      Ablation (n) / Electrophysiology (n; %)  in CathLab Implantations / Austria</vt:lpstr>
      <vt:lpstr>           Transcatheter aortic valve implantation      (TAVI;  n = ) in AU, CH -2012</vt:lpstr>
      <vt:lpstr> Österr.Kardiol.Gesellschaft 1989–2013  Arbeitsgruppe Intervent. Kardiologie</vt:lpstr>
      <vt:lpstr>   Thank You</vt:lpstr>
      <vt:lpstr> PCI during Diagnostic Angio (%)    in Austria / Switzerland / EU</vt:lpstr>
      <vt:lpstr> PCI –Mortality acute PCI with shock   in Austria  (ref.= reporting centres only until 2011)</vt:lpstr>
      <vt:lpstr>  Ratio of STENTING per PCI    (%)  in AU/CH -2011/D/CZ</vt:lpstr>
      <vt:lpstr>  Puncture site closing devices     (% of PCI in AU/CH)</vt:lpstr>
      <vt:lpstr>       EMERGENCY  CABG  AFTER       PCI (%): MORTALITY in Austria</vt:lpstr>
      <vt:lpstr> OLD  and  NEW  DEVICES („loser“)    Austria 2002-2011</vt:lpstr>
      <vt:lpstr> Non- femoral Approach 2010/2011    (% of procedure) in Austria</vt:lpstr>
      <vt:lpstr> Intention to audit a center</vt:lpstr>
      <vt:lpstr>benchmarking: over the years</vt:lpstr>
      <vt:lpstr>benchmarking: over the centres 2010</vt:lpstr>
      <vt:lpstr>benchmarking: over the centres 2010</vt:lpstr>
      <vt:lpstr> PCI Hospital-Mortality (%) in   Austria – true vs. traditional</vt:lpstr>
      <vt:lpstr> PCI Hospital-Mortality (%) 2010 vs  2011 - Austria – all centers</vt:lpstr>
      <vt:lpstr>      More Centres, more Tables, but not    more Angios in Austria 2005-2011</vt:lpstr>
      <vt:lpstr> PCI -Mortality (%) in Austria   (non-acute  PCI)  *ref.= only</vt:lpstr>
      <vt:lpstr> Number of  PCI (n) for Myocardial  Infarction in AU, CH </vt:lpstr>
      <vt:lpstr>PCI -Mortality (%) in Austria (acute / non-acute PCI) ref.=overall-mortality</vt:lpstr>
      <vt:lpstr>PCI -Mortality (%) in Austria (acute =without /with shock PCI) ref.=overall-acute-mortality</vt:lpstr>
      <vt:lpstr>Ratio of: CABG-OP+PCI /  per Angiography in AU CH  D</vt:lpstr>
      <vt:lpstr>Infarction as Complication (%) after  PCI in Austria, CH, D, EU</vt:lpstr>
      <vt:lpstr>   DRUG  ELUTING  STENTS (DES)    in Austria  (n) 2002 – 2008</vt:lpstr>
      <vt:lpstr>     Brachial/Radial Approach (n=)  37 Centers Austria 2008           </vt:lpstr>
      <vt:lpstr>          Akut PCI Mortalität  2011</vt:lpstr>
      <vt:lpstr> Case load per physician  PCI / CA (AU / CH)</vt:lpstr>
      <vt:lpstr> Operator´s  invasiver Lebenslauf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Zwischenbericht</dc:title>
  <dc:creator>Prof. Dr. Volker Mühlberger</dc:creator>
  <cp:lastModifiedBy>FIBU</cp:lastModifiedBy>
  <cp:revision>1362</cp:revision>
  <cp:lastPrinted>2003-09-10T05:37:35Z</cp:lastPrinted>
  <dcterms:created xsi:type="dcterms:W3CDTF">1995-06-02T21:45:10Z</dcterms:created>
  <dcterms:modified xsi:type="dcterms:W3CDTF">2013-12-03T11:27:34Z</dcterms:modified>
</cp:coreProperties>
</file>