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theme/themeOverride10.xml" ContentType="application/vnd.openxmlformats-officedocument.themeOverride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theme/themeOverride3.xml" ContentType="application/vnd.openxmlformats-officedocument.themeOverride+xml"/>
  <Override PartName="/ppt/charts/chart26.xml" ContentType="application/vnd.openxmlformats-officedocument.drawingml.chart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73" r:id="rId2"/>
    <p:sldId id="353" r:id="rId3"/>
    <p:sldId id="290" r:id="rId4"/>
    <p:sldId id="379" r:id="rId5"/>
    <p:sldId id="354" r:id="rId6"/>
    <p:sldId id="279" r:id="rId7"/>
    <p:sldId id="380" r:id="rId8"/>
    <p:sldId id="318" r:id="rId9"/>
    <p:sldId id="317" r:id="rId10"/>
    <p:sldId id="382" r:id="rId11"/>
    <p:sldId id="378" r:id="rId12"/>
    <p:sldId id="313" r:id="rId13"/>
    <p:sldId id="366" r:id="rId14"/>
    <p:sldId id="270" r:id="rId15"/>
    <p:sldId id="295" r:id="rId16"/>
    <p:sldId id="352" r:id="rId17"/>
    <p:sldId id="271" r:id="rId18"/>
    <p:sldId id="386" r:id="rId19"/>
    <p:sldId id="389" r:id="rId20"/>
    <p:sldId id="387" r:id="rId21"/>
    <p:sldId id="385" r:id="rId22"/>
    <p:sldId id="331" r:id="rId23"/>
    <p:sldId id="376" r:id="rId24"/>
    <p:sldId id="272" r:id="rId25"/>
    <p:sldId id="296" r:id="rId26"/>
    <p:sldId id="268" r:id="rId27"/>
    <p:sldId id="277" r:id="rId28"/>
    <p:sldId id="309" r:id="rId29"/>
    <p:sldId id="275" r:id="rId30"/>
    <p:sldId id="339" r:id="rId31"/>
    <p:sldId id="332" r:id="rId32"/>
    <p:sldId id="356" r:id="rId33"/>
    <p:sldId id="375" r:id="rId34"/>
    <p:sldId id="312" r:id="rId35"/>
    <p:sldId id="374" r:id="rId36"/>
    <p:sldId id="314" r:id="rId37"/>
    <p:sldId id="377" r:id="rId38"/>
    <p:sldId id="390" r:id="rId39"/>
    <p:sldId id="395" r:id="rId40"/>
    <p:sldId id="257" r:id="rId41"/>
    <p:sldId id="319" r:id="rId42"/>
    <p:sldId id="372" r:id="rId43"/>
    <p:sldId id="392" r:id="rId44"/>
    <p:sldId id="393" r:id="rId45"/>
    <p:sldId id="394" r:id="rId46"/>
    <p:sldId id="391" r:id="rId47"/>
    <p:sldId id="367" r:id="rId48"/>
    <p:sldId id="340" r:id="rId49"/>
  </p:sldIdLst>
  <p:sldSz cx="10287000" cy="6858000" type="35mm"/>
  <p:notesSz cx="9872663" cy="67849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6000" b="1" i="1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0" b="1" i="1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0" b="1" i="1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0" b="1" i="1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0" b="1" i="1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0" b="1" i="1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0" b="1" i="1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0" b="1" i="1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0" b="1" i="1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00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66" d="100"/>
          <a:sy n="66" d="100"/>
        </p:scale>
        <p:origin x="-1050" y="-1002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44"/>
    </p:cViewPr>
  </p:sorterViewPr>
  <p:notesViewPr>
    <p:cSldViewPr>
      <p:cViewPr varScale="1">
        <p:scale>
          <a:sx n="36" d="100"/>
          <a:sy n="36" d="100"/>
        </p:scale>
        <p:origin x="-1083" y="-87"/>
      </p:cViewPr>
      <p:guideLst>
        <p:guide orient="horz" pos="1188"/>
        <p:guide pos="418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10.xlsx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11.xlsx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12.xlsx"/><Relationship Id="rId1" Type="http://schemas.openxmlformats.org/officeDocument/2006/relationships/themeOverride" Target="../theme/themeOverride8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19.xlsx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20.xlsx"/><Relationship Id="rId1" Type="http://schemas.openxmlformats.org/officeDocument/2006/relationships/themeOverride" Target="../theme/themeOverride10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22.xlsx"/><Relationship Id="rId1" Type="http://schemas.openxmlformats.org/officeDocument/2006/relationships/themeOverride" Target="../theme/themeOverride11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23.xlsx"/><Relationship Id="rId1" Type="http://schemas.openxmlformats.org/officeDocument/2006/relationships/themeOverride" Target="../theme/themeOverride12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24.xlsx"/><Relationship Id="rId1" Type="http://schemas.openxmlformats.org/officeDocument/2006/relationships/themeOverride" Target="../theme/themeOverride13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25.xlsx"/><Relationship Id="rId1" Type="http://schemas.openxmlformats.org/officeDocument/2006/relationships/themeOverride" Target="../theme/themeOverride14.xm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8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29.xlsx"/><Relationship Id="rId1" Type="http://schemas.openxmlformats.org/officeDocument/2006/relationships/themeOverride" Target="../theme/themeOverride15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30.xlsx"/><Relationship Id="rId1" Type="http://schemas.openxmlformats.org/officeDocument/2006/relationships/themeOverride" Target="../theme/themeOverride16.xm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e%20und%20Einstellungen\muehlbev\Lokale%20Einstellungen\Temporary%20Internet%20Files\Content.Outlook\0EF8UCRB\refzentrum_jahre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e%20und%20Einstellungen\muehlbev\Lokale%20Einstellungen\Temporary%20Internet%20Files\Content.Outlook\0EF8UCRB\quality%202010%20Zentren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e%20und%20Einstellungen\muehlbev\Lokale%20Einstellungen\Temporary%20Internet%20Files\Content.Outlook\0EF8UCRB\quality%202010%20Zentr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8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9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0"/>
  <c:clrMapOvr bg1="dk2" tx1="lt1" bg2="dk1" tx2="lt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AU 8.12-8.38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Sheet1!$B$2:$T$2</c:f>
              <c:numCache>
                <c:formatCode>General</c:formatCode>
                <c:ptCount val="19"/>
                <c:pt idx="0">
                  <c:v>2351</c:v>
                </c:pt>
                <c:pt idx="1">
                  <c:v>2721</c:v>
                </c:pt>
                <c:pt idx="2">
                  <c:v>2637</c:v>
                </c:pt>
                <c:pt idx="3">
                  <c:v>2996</c:v>
                </c:pt>
                <c:pt idx="4">
                  <c:v>3296</c:v>
                </c:pt>
                <c:pt idx="5">
                  <c:v>3726</c:v>
                </c:pt>
                <c:pt idx="6">
                  <c:v>3927</c:v>
                </c:pt>
                <c:pt idx="7">
                  <c:v>4082</c:v>
                </c:pt>
                <c:pt idx="8">
                  <c:v>4417</c:v>
                </c:pt>
                <c:pt idx="9">
                  <c:v>4803</c:v>
                </c:pt>
                <c:pt idx="10">
                  <c:v>5093</c:v>
                </c:pt>
                <c:pt idx="11">
                  <c:v>5415</c:v>
                </c:pt>
                <c:pt idx="12">
                  <c:v>5510</c:v>
                </c:pt>
                <c:pt idx="13">
                  <c:v>6009</c:v>
                </c:pt>
                <c:pt idx="14">
                  <c:v>6104</c:v>
                </c:pt>
                <c:pt idx="15">
                  <c:v>6296</c:v>
                </c:pt>
                <c:pt idx="16">
                  <c:v>6180</c:v>
                </c:pt>
                <c:pt idx="17">
                  <c:v>6212</c:v>
                </c:pt>
                <c:pt idx="18">
                  <c:v>6580</c:v>
                </c:pt>
              </c:numCache>
            </c:numRef>
          </c:y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 7.4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Sheet1!$B$3:$T$3</c:f>
              <c:numCache>
                <c:formatCode>General</c:formatCode>
                <c:ptCount val="19"/>
                <c:pt idx="0">
                  <c:v>2110</c:v>
                </c:pt>
                <c:pt idx="1">
                  <c:v>2602</c:v>
                </c:pt>
                <c:pt idx="2">
                  <c:v>3031</c:v>
                </c:pt>
                <c:pt idx="3">
                  <c:v>3307</c:v>
                </c:pt>
                <c:pt idx="4">
                  <c:v>3508</c:v>
                </c:pt>
                <c:pt idx="5">
                  <c:v>3632</c:v>
                </c:pt>
                <c:pt idx="6">
                  <c:v>4000</c:v>
                </c:pt>
                <c:pt idx="7">
                  <c:v>3900</c:v>
                </c:pt>
                <c:pt idx="8">
                  <c:v>4235</c:v>
                </c:pt>
                <c:pt idx="9">
                  <c:v>4300</c:v>
                </c:pt>
                <c:pt idx="10">
                  <c:v>4398</c:v>
                </c:pt>
                <c:pt idx="11">
                  <c:v>4490</c:v>
                </c:pt>
                <c:pt idx="12">
                  <c:v>4745</c:v>
                </c:pt>
                <c:pt idx="13">
                  <c:v>4885</c:v>
                </c:pt>
                <c:pt idx="14">
                  <c:v>4904</c:v>
                </c:pt>
                <c:pt idx="15">
                  <c:v>5012</c:v>
                </c:pt>
                <c:pt idx="16">
                  <c:v>5145</c:v>
                </c:pt>
                <c:pt idx="17">
                  <c:v>5620</c:v>
                </c:pt>
                <c:pt idx="18">
                  <c:v>5763</c:v>
                </c:pt>
              </c:numCache>
            </c:numRef>
          </c:y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 82.2-81.8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Sheet1!$B$4:$T$4</c:f>
              <c:numCache>
                <c:formatCode>General</c:formatCode>
                <c:ptCount val="19"/>
                <c:pt idx="8">
                  <c:v>7239</c:v>
                </c:pt>
                <c:pt idx="9">
                  <c:v>7425</c:v>
                </c:pt>
                <c:pt idx="10">
                  <c:v>7834</c:v>
                </c:pt>
                <c:pt idx="11">
                  <c:v>7943</c:v>
                </c:pt>
                <c:pt idx="12">
                  <c:v>8674</c:v>
                </c:pt>
                <c:pt idx="13">
                  <c:v>9366</c:v>
                </c:pt>
                <c:pt idx="14">
                  <c:v>9798</c:v>
                </c:pt>
                <c:pt idx="15">
                  <c:v>10125</c:v>
                </c:pt>
                <c:pt idx="16">
                  <c:v>10409</c:v>
                </c:pt>
                <c:pt idx="17">
                  <c:v>10579</c:v>
                </c:pt>
                <c:pt idx="18">
                  <c:v>10783</c:v>
                </c:pt>
              </c:numCache>
            </c:numRef>
          </c:y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CZ 10.0-10.5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Sheet1!$B$5:$T$5</c:f>
              <c:numCache>
                <c:formatCode>General</c:formatCode>
                <c:ptCount val="19"/>
                <c:pt idx="14">
                  <c:v>5667</c:v>
                </c:pt>
                <c:pt idx="16">
                  <c:v>5639</c:v>
                </c:pt>
                <c:pt idx="17">
                  <c:v>5790</c:v>
                </c:pt>
                <c:pt idx="18">
                  <c:v>5288</c:v>
                </c:pt>
              </c:numCache>
            </c:numRef>
          </c:y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SL 5.5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9"/>
            <c:spPr>
              <a:solidFill>
                <a:srgbClr val="FFFFFF"/>
              </a:solidFill>
              <a:ln>
                <a:solidFill>
                  <a:srgbClr val="FFFFFF"/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Sheet1!$B$6:$T$6</c:f>
              <c:numCache>
                <c:formatCode>General</c:formatCode>
                <c:ptCount val="19"/>
                <c:pt idx="18">
                  <c:v>3348</c:v>
                </c:pt>
              </c:numCache>
            </c:numRef>
          </c:yVal>
        </c:ser>
        <c:axId val="87467904"/>
        <c:axId val="87486464"/>
      </c:scatterChart>
      <c:valAx>
        <c:axId val="8746790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87486464"/>
        <c:crosses val="autoZero"/>
        <c:crossBetween val="midCat"/>
        <c:majorUnit val="1"/>
      </c:valAx>
      <c:valAx>
        <c:axId val="874864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87467904"/>
        <c:crosses val="autoZero"/>
        <c:crossBetween val="midCat"/>
      </c:valAx>
      <c:spPr>
        <a:noFill/>
      </c:spPr>
    </c:plotArea>
    <c:legend>
      <c:legendPos val="l"/>
      <c:layout>
        <c:manualLayout>
          <c:xMode val="edge"/>
          <c:yMode val="edge"/>
          <c:x val="1.3522185381069809E-3"/>
          <c:y val="0.38467400143516095"/>
          <c:w val="0.17734899791556044"/>
          <c:h val="0.32639534623045086"/>
        </c:manualLayout>
      </c:layout>
      <c:txPr>
        <a:bodyPr/>
        <a:lstStyle/>
        <a:p>
          <a:pPr>
            <a:defRPr b="1" i="0" baseline="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0"/>
  <c:clrMapOvr bg1="dk2" tx1="lt1" bg2="dk1" tx2="lt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Sheet1!$B$2:$T$2</c:f>
              <c:numCache>
                <c:formatCode>General</c:formatCode>
                <c:ptCount val="19"/>
                <c:pt idx="0">
                  <c:v>39</c:v>
                </c:pt>
                <c:pt idx="1">
                  <c:v>50</c:v>
                </c:pt>
                <c:pt idx="2">
                  <c:v>48</c:v>
                </c:pt>
                <c:pt idx="3">
                  <c:v>50</c:v>
                </c:pt>
                <c:pt idx="4">
                  <c:v>55</c:v>
                </c:pt>
                <c:pt idx="5">
                  <c:v>61</c:v>
                </c:pt>
                <c:pt idx="6">
                  <c:v>70</c:v>
                </c:pt>
                <c:pt idx="7">
                  <c:v>72</c:v>
                </c:pt>
                <c:pt idx="8">
                  <c:v>77</c:v>
                </c:pt>
                <c:pt idx="9">
                  <c:v>78</c:v>
                </c:pt>
                <c:pt idx="10">
                  <c:v>90</c:v>
                </c:pt>
                <c:pt idx="11">
                  <c:v>82</c:v>
                </c:pt>
                <c:pt idx="12">
                  <c:v>85</c:v>
                </c:pt>
                <c:pt idx="13">
                  <c:v>77</c:v>
                </c:pt>
                <c:pt idx="14">
                  <c:v>75</c:v>
                </c:pt>
                <c:pt idx="15">
                  <c:v>80.5</c:v>
                </c:pt>
                <c:pt idx="16">
                  <c:v>82.4</c:v>
                </c:pt>
                <c:pt idx="17">
                  <c:v>84.7</c:v>
                </c:pt>
                <c:pt idx="18">
                  <c:v>77.8</c:v>
                </c:pt>
              </c:numCache>
            </c:numRef>
          </c:y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Sheet1!$B$3:$T$3</c:f>
              <c:numCache>
                <c:formatCode>General</c:formatCode>
                <c:ptCount val="19"/>
                <c:pt idx="0">
                  <c:v>43</c:v>
                </c:pt>
                <c:pt idx="1">
                  <c:v>39</c:v>
                </c:pt>
                <c:pt idx="2">
                  <c:v>51</c:v>
                </c:pt>
                <c:pt idx="3">
                  <c:v>59</c:v>
                </c:pt>
                <c:pt idx="4">
                  <c:v>60</c:v>
                </c:pt>
                <c:pt idx="5">
                  <c:v>74</c:v>
                </c:pt>
                <c:pt idx="6">
                  <c:v>77</c:v>
                </c:pt>
                <c:pt idx="7">
                  <c:v>83</c:v>
                </c:pt>
                <c:pt idx="8">
                  <c:v>76</c:v>
                </c:pt>
                <c:pt idx="12">
                  <c:v>86</c:v>
                </c:pt>
                <c:pt idx="13">
                  <c:v>93</c:v>
                </c:pt>
                <c:pt idx="14">
                  <c:v>93</c:v>
                </c:pt>
                <c:pt idx="15">
                  <c:v>92</c:v>
                </c:pt>
                <c:pt idx="16">
                  <c:v>91</c:v>
                </c:pt>
                <c:pt idx="17">
                  <c:v>89</c:v>
                </c:pt>
              </c:numCache>
            </c:numRef>
          </c:y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EU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Sheet1!$B$4:$T$4</c:f>
              <c:numCache>
                <c:formatCode>General</c:formatCode>
                <c:ptCount val="19"/>
                <c:pt idx="11">
                  <c:v>56</c:v>
                </c:pt>
                <c:pt idx="12">
                  <c:v>66</c:v>
                </c:pt>
                <c:pt idx="13">
                  <c:v>52</c:v>
                </c:pt>
              </c:numCache>
            </c:numRef>
          </c:yVal>
        </c:ser>
        <c:axId val="89985792"/>
        <c:axId val="89987712"/>
      </c:scatterChart>
      <c:valAx>
        <c:axId val="89985792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89987712"/>
        <c:crosses val="autoZero"/>
        <c:crossBetween val="midCat"/>
        <c:majorUnit val="1"/>
      </c:valAx>
      <c:valAx>
        <c:axId val="899877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89985792"/>
        <c:crosses val="autoZero"/>
        <c:crossBetween val="midCat"/>
      </c:valAx>
      <c:spPr>
        <a:noFill/>
      </c:spPr>
    </c:plotArea>
    <c:legend>
      <c:legendPos val="l"/>
      <c:layout/>
      <c:txPr>
        <a:bodyPr/>
        <a:lstStyle/>
        <a:p>
          <a:pPr>
            <a:defRPr b="1" i="0" baseline="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0"/>
  <c:clrMapOvr bg1="dk2" tx1="lt1" bg2="dk1" tx2="lt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xVal>
          <c:yVal>
            <c:numRef>
              <c:f>Sheet1!$B$2:$J$2</c:f>
              <c:numCache>
                <c:formatCode>General</c:formatCode>
                <c:ptCount val="9"/>
                <c:pt idx="0">
                  <c:v>14.2</c:v>
                </c:pt>
                <c:pt idx="1">
                  <c:v>16.100000000000001</c:v>
                </c:pt>
                <c:pt idx="2">
                  <c:v>18.2</c:v>
                </c:pt>
                <c:pt idx="3">
                  <c:v>18.100000000000001</c:v>
                </c:pt>
                <c:pt idx="4">
                  <c:v>17.5</c:v>
                </c:pt>
                <c:pt idx="5">
                  <c:v>15.7</c:v>
                </c:pt>
                <c:pt idx="6">
                  <c:v>16.899999999999999</c:v>
                </c:pt>
                <c:pt idx="7">
                  <c:v>15.6</c:v>
                </c:pt>
                <c:pt idx="8">
                  <c:v>13.9</c:v>
                </c:pt>
              </c:numCache>
            </c:numRef>
          </c:y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xVal>
          <c:yVal>
            <c:numRef>
              <c:f>Sheet1!$B$3:$J$3</c:f>
              <c:numCache>
                <c:formatCode>General</c:formatCode>
                <c:ptCount val="9"/>
                <c:pt idx="5">
                  <c:v>20</c:v>
                </c:pt>
                <c:pt idx="6">
                  <c:v>19</c:v>
                </c:pt>
                <c:pt idx="7">
                  <c:v>20</c:v>
                </c:pt>
                <c:pt idx="8">
                  <c:v>23</c:v>
                </c:pt>
              </c:numCache>
            </c:numRef>
          </c:y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EU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xVal>
          <c:yVal>
            <c:numRef>
              <c:f>Sheet1!$B$4:$J$4</c:f>
              <c:numCache>
                <c:formatCode>General</c:formatCode>
                <c:ptCount val="9"/>
                <c:pt idx="1">
                  <c:v>17</c:v>
                </c:pt>
                <c:pt idx="2">
                  <c:v>17</c:v>
                </c:pt>
                <c:pt idx="3">
                  <c:v>19.5</c:v>
                </c:pt>
              </c:numCache>
            </c:numRef>
          </c:yVal>
        </c:ser>
        <c:axId val="90043904"/>
        <c:axId val="90045824"/>
      </c:scatterChart>
      <c:valAx>
        <c:axId val="9004390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90045824"/>
        <c:crosses val="autoZero"/>
        <c:crossBetween val="midCat"/>
        <c:majorUnit val="1"/>
      </c:valAx>
      <c:valAx>
        <c:axId val="900458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90043904"/>
        <c:crosses val="autoZero"/>
        <c:crossBetween val="midCat"/>
      </c:valAx>
      <c:spPr>
        <a:noFill/>
      </c:spPr>
    </c:plotArea>
    <c:legend>
      <c:legendPos val="l"/>
      <c:layout/>
      <c:txPr>
        <a:bodyPr/>
        <a:lstStyle/>
        <a:p>
          <a:pPr>
            <a:defRPr b="1" i="0" baseline="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0"/>
  <c:clrMapOvr bg1="dk2" tx1="lt1" bg2="dk1" tx2="lt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Sheet1!$B$2:$T$2</c:f>
              <c:numCache>
                <c:formatCode>General</c:formatCode>
                <c:ptCount val="19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0.60000000000000064</c:v>
                </c:pt>
                <c:pt idx="5">
                  <c:v>0.60000000000000064</c:v>
                </c:pt>
                <c:pt idx="6">
                  <c:v>0.5</c:v>
                </c:pt>
                <c:pt idx="7">
                  <c:v>0.60000000000000064</c:v>
                </c:pt>
                <c:pt idx="8">
                  <c:v>0.66000000000000492</c:v>
                </c:pt>
                <c:pt idx="9">
                  <c:v>0.61000000000000065</c:v>
                </c:pt>
                <c:pt idx="10">
                  <c:v>0.74000000000000365</c:v>
                </c:pt>
                <c:pt idx="11">
                  <c:v>0.88</c:v>
                </c:pt>
                <c:pt idx="12">
                  <c:v>0.93</c:v>
                </c:pt>
                <c:pt idx="13">
                  <c:v>1.1200000000000001</c:v>
                </c:pt>
                <c:pt idx="14">
                  <c:v>0.87000000000000377</c:v>
                </c:pt>
                <c:pt idx="15">
                  <c:v>1.1200000000000001</c:v>
                </c:pt>
                <c:pt idx="16">
                  <c:v>1.04</c:v>
                </c:pt>
                <c:pt idx="17">
                  <c:v>1</c:v>
                </c:pt>
                <c:pt idx="18">
                  <c:v>0.92</c:v>
                </c:pt>
              </c:numCache>
            </c:numRef>
          </c:y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Sheet1!$B$3:$T$3</c:f>
              <c:numCache>
                <c:formatCode>General</c:formatCode>
                <c:ptCount val="19"/>
                <c:pt idx="0">
                  <c:v>1</c:v>
                </c:pt>
                <c:pt idx="1">
                  <c:v>0.60000000000000064</c:v>
                </c:pt>
                <c:pt idx="2">
                  <c:v>0.60000000000000064</c:v>
                </c:pt>
                <c:pt idx="3">
                  <c:v>0.60000000000000064</c:v>
                </c:pt>
                <c:pt idx="4">
                  <c:v>0.70000000000000062</c:v>
                </c:pt>
                <c:pt idx="5">
                  <c:v>0.60000000000000064</c:v>
                </c:pt>
                <c:pt idx="6">
                  <c:v>0.60000000000000064</c:v>
                </c:pt>
                <c:pt idx="7">
                  <c:v>0.9</c:v>
                </c:pt>
                <c:pt idx="8">
                  <c:v>0.60000000000000064</c:v>
                </c:pt>
                <c:pt idx="9">
                  <c:v>0.5</c:v>
                </c:pt>
                <c:pt idx="10">
                  <c:v>0.5</c:v>
                </c:pt>
                <c:pt idx="11">
                  <c:v>0.70000000000000062</c:v>
                </c:pt>
                <c:pt idx="12">
                  <c:v>0.5</c:v>
                </c:pt>
                <c:pt idx="13">
                  <c:v>0.5</c:v>
                </c:pt>
                <c:pt idx="14">
                  <c:v>0.60000000000000064</c:v>
                </c:pt>
                <c:pt idx="15">
                  <c:v>0.5</c:v>
                </c:pt>
              </c:numCache>
            </c:numRef>
          </c:y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Sheet1!$B$4:$T$4</c:f>
              <c:numCache>
                <c:formatCode>General</c:formatCode>
                <c:ptCount val="19"/>
                <c:pt idx="11">
                  <c:v>0.27</c:v>
                </c:pt>
                <c:pt idx="12">
                  <c:v>3.0000000000000002E-2</c:v>
                </c:pt>
                <c:pt idx="15">
                  <c:v>2.2000000000000002</c:v>
                </c:pt>
              </c:numCache>
            </c:numRef>
          </c:y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EU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Sheet1!$B$5:$T$5</c:f>
              <c:numCache>
                <c:formatCode>General</c:formatCode>
                <c:ptCount val="19"/>
                <c:pt idx="11">
                  <c:v>0.60000000000000064</c:v>
                </c:pt>
                <c:pt idx="12">
                  <c:v>0.5</c:v>
                </c:pt>
                <c:pt idx="13">
                  <c:v>0.30000000000000032</c:v>
                </c:pt>
              </c:numCache>
            </c:numRef>
          </c:yVal>
        </c:ser>
        <c:axId val="90664960"/>
        <c:axId val="90666880"/>
      </c:scatterChart>
      <c:valAx>
        <c:axId val="90664960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90666880"/>
        <c:crosses val="autoZero"/>
        <c:crossBetween val="midCat"/>
        <c:majorUnit val="1"/>
      </c:valAx>
      <c:valAx>
        <c:axId val="906668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90664960"/>
        <c:crosses val="autoZero"/>
        <c:crossBetween val="midCat"/>
      </c:valAx>
      <c:spPr>
        <a:noFill/>
      </c:spPr>
    </c:plotArea>
    <c:legend>
      <c:legendPos val="l"/>
      <c:layout>
        <c:manualLayout>
          <c:xMode val="edge"/>
          <c:yMode val="edge"/>
          <c:x val="8.1133129563538894E-3"/>
          <c:y val="0.39967662323234066"/>
          <c:w val="6.7744885498475238E-2"/>
          <c:h val="0.30142920627866865"/>
        </c:manualLayout>
      </c:layout>
      <c:txPr>
        <a:bodyPr/>
        <a:lstStyle/>
        <a:p>
          <a:pPr>
            <a:defRPr b="1" i="0" baseline="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non-acute PCI</c:v>
                </c:pt>
              </c:strCache>
            </c:strRef>
          </c:tx>
          <c:cat>
            <c:strRef>
              <c:f>Sheet1!$C$1:$P$1</c:f>
              <c:strCache>
                <c:ptCount val="14"/>
                <c:pt idx="0">
                  <c:v>1997*</c:v>
                </c:pt>
                <c:pt idx="1">
                  <c:v>1998*</c:v>
                </c:pt>
                <c:pt idx="2">
                  <c:v>1999*</c:v>
                </c:pt>
                <c:pt idx="3">
                  <c:v>2000*</c:v>
                </c:pt>
                <c:pt idx="4">
                  <c:v>2001*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strCache>
            </c:strRef>
          </c:cat>
          <c:val>
            <c:numRef>
              <c:f>Sheet1!$C$2:$P$2</c:f>
              <c:numCache>
                <c:formatCode>0.00</c:formatCode>
                <c:ptCount val="14"/>
                <c:pt idx="0">
                  <c:v>0.34195048556969238</c:v>
                </c:pt>
                <c:pt idx="1">
                  <c:v>0.23477078957123548</c:v>
                </c:pt>
                <c:pt idx="2">
                  <c:v>5.9304946032499112E-2</c:v>
                </c:pt>
                <c:pt idx="3">
                  <c:v>0.16101331043366254</c:v>
                </c:pt>
                <c:pt idx="4">
                  <c:v>0.18269845619804609</c:v>
                </c:pt>
                <c:pt idx="5">
                  <c:v>0.25854879065888242</c:v>
                </c:pt>
                <c:pt idx="6">
                  <c:v>0.13176251743915668</c:v>
                </c:pt>
                <c:pt idx="7">
                  <c:v>0.10667045939411178</c:v>
                </c:pt>
                <c:pt idx="8">
                  <c:v>0.28044590899530258</c:v>
                </c:pt>
                <c:pt idx="9">
                  <c:v>9.8218044057808346E-2</c:v>
                </c:pt>
                <c:pt idx="10">
                  <c:v>0.12755102040816327</c:v>
                </c:pt>
                <c:pt idx="11">
                  <c:v>0.27605244996549388</c:v>
                </c:pt>
                <c:pt idx="12">
                  <c:v>0.22183125525893063</c:v>
                </c:pt>
                <c:pt idx="13">
                  <c:v>0.19525600231414522</c:v>
                </c:pt>
              </c:numCache>
            </c:numRef>
          </c:val>
        </c:ser>
        <c:gapWidth val="55"/>
        <c:overlap val="100"/>
        <c:axId val="90572672"/>
        <c:axId val="90574208"/>
      </c:barChart>
      <c:catAx>
        <c:axId val="90572672"/>
        <c:scaling>
          <c:orientation val="minMax"/>
        </c:scaling>
        <c:axPos val="b"/>
        <c:numFmt formatCode="General" sourceLinked="1"/>
        <c:majorTickMark val="none"/>
        <c:tickLblPos val="low"/>
        <c:spPr>
          <a:ln w="3467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/>
            </a:pPr>
            <a:endParaRPr lang="de-DE"/>
          </a:p>
        </c:txPr>
        <c:crossAx val="90574208"/>
        <c:crosses val="autoZero"/>
        <c:lblAlgn val="ctr"/>
        <c:lblOffset val="100"/>
        <c:tickLblSkip val="1"/>
        <c:tickMarkSkip val="1"/>
        <c:noMultiLvlLbl val="1"/>
      </c:catAx>
      <c:valAx>
        <c:axId val="90574208"/>
        <c:scaling>
          <c:orientation val="minMax"/>
        </c:scaling>
        <c:axPos val="l"/>
        <c:majorGridlines>
          <c:spPr>
            <a:ln w="3467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none"/>
        <c:tickLblPos val="nextTo"/>
        <c:spPr>
          <a:ln w="34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0572672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l"/>
      <c:layout/>
      <c:spPr>
        <a:noFill/>
        <a:ln w="3467">
          <a:solidFill>
            <a:schemeClr val="tx1"/>
          </a:solidFill>
          <a:prstDash val="solid"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/>
      <c:barChart>
        <c:barDir val="col"/>
        <c:grouping val="stacked"/>
        <c:ser>
          <c:idx val="1"/>
          <c:order val="0"/>
          <c:tx>
            <c:strRef>
              <c:f>Sheet1!$A$6</c:f>
              <c:strCache>
                <c:ptCount val="1"/>
                <c:pt idx="0">
                  <c:v>non-acute PCI</c:v>
                </c:pt>
              </c:strCache>
            </c:strRef>
          </c:tx>
          <c:cat>
            <c:strRef>
              <c:f>Sheet1!$C$1:$P$1</c:f>
              <c:strCache>
                <c:ptCount val="14"/>
                <c:pt idx="0">
                  <c:v>1997*</c:v>
                </c:pt>
                <c:pt idx="1">
                  <c:v>1998*</c:v>
                </c:pt>
                <c:pt idx="2">
                  <c:v>1999*</c:v>
                </c:pt>
                <c:pt idx="3">
                  <c:v>2000*</c:v>
                </c:pt>
                <c:pt idx="4">
                  <c:v>2001*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strCache>
            </c:strRef>
          </c:cat>
          <c:val>
            <c:numRef>
              <c:f>Sheet1!$C$6:$P$6</c:f>
              <c:numCache>
                <c:formatCode>0.00</c:formatCode>
                <c:ptCount val="14"/>
                <c:pt idx="0">
                  <c:v>0.32860147213459695</c:v>
                </c:pt>
                <c:pt idx="1">
                  <c:v>0.22198855006425985</c:v>
                </c:pt>
                <c:pt idx="2">
                  <c:v>5.3902544200086333E-2</c:v>
                </c:pt>
                <c:pt idx="3">
                  <c:v>0.14328016047377973</c:v>
                </c:pt>
                <c:pt idx="4">
                  <c:v>0.16593379241682676</c:v>
                </c:pt>
                <c:pt idx="5">
                  <c:v>0.22826006921434355</c:v>
                </c:pt>
                <c:pt idx="6">
                  <c:v>0.11291179596174283</c:v>
                </c:pt>
                <c:pt idx="7">
                  <c:v>8.9616441629824545E-2</c:v>
                </c:pt>
                <c:pt idx="8">
                  <c:v>0.21515787208864487</c:v>
                </c:pt>
                <c:pt idx="9">
                  <c:v>7.2678191351295232E-2</c:v>
                </c:pt>
                <c:pt idx="10">
                  <c:v>8.7891634784406994E-2</c:v>
                </c:pt>
                <c:pt idx="11">
                  <c:v>0.18249100217975447</c:v>
                </c:pt>
                <c:pt idx="12">
                  <c:v>0.14605157131345667</c:v>
                </c:pt>
                <c:pt idx="13">
                  <c:v>0.13304424953188243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acute PCI</c:v>
                </c:pt>
              </c:strCache>
            </c:strRef>
          </c:tx>
          <c:cat>
            <c:strRef>
              <c:f>Sheet1!$C$1:$P$1</c:f>
              <c:strCache>
                <c:ptCount val="14"/>
                <c:pt idx="0">
                  <c:v>1997*</c:v>
                </c:pt>
                <c:pt idx="1">
                  <c:v>1998*</c:v>
                </c:pt>
                <c:pt idx="2">
                  <c:v>1999*</c:v>
                </c:pt>
                <c:pt idx="3">
                  <c:v>2000*</c:v>
                </c:pt>
                <c:pt idx="4">
                  <c:v>2001*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strCache>
            </c:strRef>
          </c:cat>
          <c:val>
            <c:numRef>
              <c:f>Sheet1!$C$3:$P$3</c:f>
              <c:numCache>
                <c:formatCode>0.00</c:formatCode>
                <c:ptCount val="14"/>
                <c:pt idx="0">
                  <c:v>0.31545741324921467</c:v>
                </c:pt>
                <c:pt idx="1">
                  <c:v>0.28040658955485853</c:v>
                </c:pt>
                <c:pt idx="2">
                  <c:v>0.50668391548081071</c:v>
                </c:pt>
                <c:pt idx="3">
                  <c:v>0.51580857770560706</c:v>
                </c:pt>
                <c:pt idx="4">
                  <c:v>0.44802123952542933</c:v>
                </c:pt>
                <c:pt idx="5">
                  <c:v>0.51542596274206265</c:v>
                </c:pt>
                <c:pt idx="6">
                  <c:v>0.7704569606801277</c:v>
                </c:pt>
                <c:pt idx="7">
                  <c:v>0.84239455132034891</c:v>
                </c:pt>
                <c:pt idx="8">
                  <c:v>0.90366306277230857</c:v>
                </c:pt>
                <c:pt idx="9">
                  <c:v>0.79946010486424213</c:v>
                </c:pt>
                <c:pt idx="10">
                  <c:v>1.0288491365939405</c:v>
                </c:pt>
                <c:pt idx="11">
                  <c:v>0.85669387134385033</c:v>
                </c:pt>
                <c:pt idx="12">
                  <c:v>0.85112812248186964</c:v>
                </c:pt>
                <c:pt idx="13">
                  <c:v>0.78841036759633032</c:v>
                </c:pt>
              </c:numCache>
            </c:numRef>
          </c:val>
        </c:ser>
        <c:gapWidth val="55"/>
        <c:overlap val="100"/>
        <c:axId val="87404928"/>
        <c:axId val="87488384"/>
      </c:barChart>
      <c:catAx>
        <c:axId val="87404928"/>
        <c:scaling>
          <c:orientation val="minMax"/>
        </c:scaling>
        <c:axPos val="b"/>
        <c:numFmt formatCode="General" sourceLinked="1"/>
        <c:majorTickMark val="none"/>
        <c:tickLblPos val="low"/>
        <c:spPr>
          <a:ln w="3467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/>
            </a:pPr>
            <a:endParaRPr lang="de-DE"/>
          </a:p>
        </c:txPr>
        <c:crossAx val="87488384"/>
        <c:crosses val="autoZero"/>
        <c:lblAlgn val="ctr"/>
        <c:lblOffset val="100"/>
        <c:tickLblSkip val="1"/>
        <c:tickMarkSkip val="1"/>
        <c:noMultiLvlLbl val="1"/>
      </c:catAx>
      <c:valAx>
        <c:axId val="87488384"/>
        <c:scaling>
          <c:orientation val="minMax"/>
        </c:scaling>
        <c:axPos val="l"/>
        <c:majorGridlines>
          <c:spPr>
            <a:ln w="3467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none"/>
        <c:tickLblPos val="nextTo"/>
        <c:spPr>
          <a:ln w="34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87404928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l"/>
      <c:layout/>
      <c:spPr>
        <a:noFill/>
        <a:ln w="3467">
          <a:solidFill>
            <a:schemeClr val="tx1"/>
          </a:solidFill>
          <a:prstDash val="solid"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>
        <c:manualLayout>
          <c:layoutTarget val="inner"/>
          <c:xMode val="edge"/>
          <c:yMode val="edge"/>
          <c:x val="0.29897661534766568"/>
          <c:y val="3.8675266240259042E-2"/>
          <c:w val="0.68614897914942685"/>
          <c:h val="0.78884707254750053"/>
        </c:manualLayout>
      </c:layout>
      <c:barChart>
        <c:barDir val="col"/>
        <c:grouping val="stacked"/>
        <c:ser>
          <c:idx val="1"/>
          <c:order val="0"/>
          <c:tx>
            <c:strRef>
              <c:f>Sheet1!$A$3</c:f>
              <c:strCache>
                <c:ptCount val="1"/>
                <c:pt idx="0">
                  <c:v>PCI for MI without Shock</c:v>
                </c:pt>
              </c:strCache>
            </c:strRef>
          </c:tx>
          <c:cat>
            <c:numRef>
              <c:f>Sheet1!$C$1:$P$1</c:f>
              <c:numCache>
                <c:formatCode>0</c:formatCode>
                <c:ptCount val="1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numCache>
            </c:numRef>
          </c:cat>
          <c:val>
            <c:numRef>
              <c:f>Sheet1!$C$3:$P$3</c:f>
              <c:numCache>
                <c:formatCode>0</c:formatCode>
                <c:ptCount val="14"/>
                <c:pt idx="0">
                  <c:v>2.3569023569023582</c:v>
                </c:pt>
                <c:pt idx="1">
                  <c:v>1.5021459227467926</c:v>
                </c:pt>
                <c:pt idx="2">
                  <c:v>2.0118343195266273</c:v>
                </c:pt>
                <c:pt idx="3">
                  <c:v>1.4744145706851692</c:v>
                </c:pt>
                <c:pt idx="4">
                  <c:v>1.4466546112115732</c:v>
                </c:pt>
                <c:pt idx="5">
                  <c:v>1.6341923318667619</c:v>
                </c:pt>
                <c:pt idx="6">
                  <c:v>1.7177344475394467</c:v>
                </c:pt>
                <c:pt idx="7">
                  <c:v>1.307922272047825</c:v>
                </c:pt>
                <c:pt idx="8">
                  <c:v>1.3632162661737541</c:v>
                </c:pt>
                <c:pt idx="9">
                  <c:v>1.078059492912758</c:v>
                </c:pt>
                <c:pt idx="10">
                  <c:v>1.1306950448952502</c:v>
                </c:pt>
                <c:pt idx="11">
                  <c:v>0.9572240502542626</c:v>
                </c:pt>
                <c:pt idx="12">
                  <c:v>1.1057054400707651</c:v>
                </c:pt>
                <c:pt idx="13">
                  <c:v>0.68048252397153985</c:v>
                </c:pt>
              </c:numCache>
            </c:numRef>
          </c:val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PCI for MI with Shock</c:v>
                </c:pt>
              </c:strCache>
            </c:strRef>
          </c:tx>
          <c:cat>
            <c:numRef>
              <c:f>Sheet1!$C$1:$P$1</c:f>
              <c:numCache>
                <c:formatCode>0</c:formatCode>
                <c:ptCount val="1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numCache>
            </c:numRef>
          </c:cat>
          <c:val>
            <c:numRef>
              <c:f>Sheet1!$C$2:$P$2</c:f>
              <c:numCache>
                <c:formatCode>0</c:formatCode>
                <c:ptCount val="14"/>
                <c:pt idx="0">
                  <c:v>5.7239057239057241</c:v>
                </c:pt>
                <c:pt idx="1">
                  <c:v>3.648068669527897</c:v>
                </c:pt>
                <c:pt idx="2">
                  <c:v>3.5502958579881647</c:v>
                </c:pt>
                <c:pt idx="3">
                  <c:v>3.2090199479618402</c:v>
                </c:pt>
                <c:pt idx="4">
                  <c:v>3.4358047016274882</c:v>
                </c:pt>
                <c:pt idx="5">
                  <c:v>2.7655562539283491</c:v>
                </c:pt>
                <c:pt idx="6">
                  <c:v>3.6675951717734452</c:v>
                </c:pt>
                <c:pt idx="7">
                  <c:v>3.9611360239162932</c:v>
                </c:pt>
                <c:pt idx="8">
                  <c:v>2.5184842883548981</c:v>
                </c:pt>
                <c:pt idx="9">
                  <c:v>1.9964064683569642</c:v>
                </c:pt>
                <c:pt idx="10">
                  <c:v>2.1782507482540812</c:v>
                </c:pt>
                <c:pt idx="11">
                  <c:v>1.5704457074483997</c:v>
                </c:pt>
                <c:pt idx="12">
                  <c:v>1.3858174848886982</c:v>
                </c:pt>
                <c:pt idx="13">
                  <c:v>1.7939993813795165</c:v>
                </c:pt>
              </c:numCache>
            </c:numRef>
          </c:val>
        </c:ser>
        <c:gapWidth val="55"/>
        <c:overlap val="100"/>
        <c:axId val="91364736"/>
        <c:axId val="91374720"/>
      </c:barChart>
      <c:catAx>
        <c:axId val="91364736"/>
        <c:scaling>
          <c:orientation val="minMax"/>
        </c:scaling>
        <c:axPos val="b"/>
        <c:numFmt formatCode="0" sourceLinked="1"/>
        <c:majorTickMark val="none"/>
        <c:tickLblPos val="low"/>
        <c:spPr>
          <a:ln w="3467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/>
            </a:pPr>
            <a:endParaRPr lang="de-DE"/>
          </a:p>
        </c:txPr>
        <c:crossAx val="91374720"/>
        <c:crosses val="autoZero"/>
        <c:lblAlgn val="ctr"/>
        <c:lblOffset val="100"/>
        <c:tickLblSkip val="1"/>
        <c:tickMarkSkip val="1"/>
        <c:noMultiLvlLbl val="1"/>
      </c:catAx>
      <c:valAx>
        <c:axId val="91374720"/>
        <c:scaling>
          <c:orientation val="minMax"/>
        </c:scaling>
        <c:axPos val="l"/>
        <c:majorGridlines>
          <c:spPr>
            <a:ln w="3467">
              <a:solidFill>
                <a:schemeClr val="tx1"/>
              </a:solidFill>
              <a:prstDash val="solid"/>
            </a:ln>
          </c:spPr>
        </c:majorGridlines>
        <c:numFmt formatCode="0" sourceLinked="1"/>
        <c:majorTickMark val="none"/>
        <c:tickLblPos val="nextTo"/>
        <c:spPr>
          <a:ln w="34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1364736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l"/>
      <c:layout>
        <c:manualLayout>
          <c:xMode val="edge"/>
          <c:yMode val="edge"/>
          <c:x val="8.1133120924977205E-3"/>
          <c:y val="0.39944708524450023"/>
          <c:w val="0.20565095381459825"/>
          <c:h val="0.25653617851984861"/>
        </c:manualLayout>
      </c:layout>
      <c:spPr>
        <a:noFill/>
        <a:ln w="3467">
          <a:solidFill>
            <a:schemeClr val="tx1"/>
          </a:solidFill>
          <a:prstDash val="solid"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>
        <c:manualLayout>
          <c:layoutTarget val="inner"/>
          <c:xMode val="edge"/>
          <c:yMode val="edge"/>
          <c:x val="0.29086330325516507"/>
          <c:y val="5.7128314245277104E-2"/>
          <c:w val="0.69426229124192029"/>
          <c:h val="0.76789434829302572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PCI for MI with Shock</c:v>
                </c:pt>
              </c:strCache>
            </c:strRef>
          </c:tx>
          <c:cat>
            <c:numRef>
              <c:f>Sheet1!$C$1:$P$1</c:f>
              <c:numCache>
                <c:formatCode>General</c:formatCode>
                <c:ptCount val="1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numCache>
            </c:numRef>
          </c:cat>
          <c:val>
            <c:numRef>
              <c:f>Sheet1!$C$2:$P$2</c:f>
              <c:numCache>
                <c:formatCode>0.00</c:formatCode>
                <c:ptCount val="14"/>
                <c:pt idx="0">
                  <c:v>0.22344900105152579</c:v>
                </c:pt>
                <c:pt idx="1">
                  <c:v>0.19862133426802198</c:v>
                </c:pt>
                <c:pt idx="2">
                  <c:v>0.32341526520052072</c:v>
                </c:pt>
                <c:pt idx="3">
                  <c:v>0.35342439583532576</c:v>
                </c:pt>
                <c:pt idx="4">
                  <c:v>0.31527420559197056</c:v>
                </c:pt>
                <c:pt idx="5">
                  <c:v>0.32398203372358686</c:v>
                </c:pt>
                <c:pt idx="6">
                  <c:v>0.52470775770456968</c:v>
                </c:pt>
                <c:pt idx="7">
                  <c:v>0.63328952085075851</c:v>
                </c:pt>
                <c:pt idx="8">
                  <c:v>0.58630520144155751</c:v>
                </c:pt>
                <c:pt idx="9">
                  <c:v>0.51912993822354159</c:v>
                </c:pt>
                <c:pt idx="10">
                  <c:v>0.6772825974563127</c:v>
                </c:pt>
                <c:pt idx="11">
                  <c:v>0.5322654230242817</c:v>
                </c:pt>
                <c:pt idx="12">
                  <c:v>0.4734085414987913</c:v>
                </c:pt>
                <c:pt idx="13">
                  <c:v>0.57159751650734214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PCI for MI without Shock</c:v>
                </c:pt>
              </c:strCache>
            </c:strRef>
          </c:tx>
          <c:cat>
            <c:numRef>
              <c:f>Sheet1!$C$1:$P$1</c:f>
              <c:numCache>
                <c:formatCode>General</c:formatCode>
                <c:ptCount val="1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numCache>
            </c:numRef>
          </c:cat>
          <c:val>
            <c:numRef>
              <c:f>Sheet1!$C$3:$P$3</c:f>
              <c:numCache>
                <c:formatCode>0.00</c:formatCode>
                <c:ptCount val="14"/>
                <c:pt idx="0">
                  <c:v>9.2008412197687267E-2</c:v>
                </c:pt>
                <c:pt idx="1">
                  <c:v>8.1785255286832725E-2</c:v>
                </c:pt>
                <c:pt idx="2">
                  <c:v>0.18326865028029451</c:v>
                </c:pt>
                <c:pt idx="3">
                  <c:v>0.16238418187028394</c:v>
                </c:pt>
                <c:pt idx="4">
                  <c:v>0.13274703393346188</c:v>
                </c:pt>
                <c:pt idx="5">
                  <c:v>0.1914439290184817</c:v>
                </c:pt>
                <c:pt idx="6">
                  <c:v>0.24574920297555791</c:v>
                </c:pt>
                <c:pt idx="7">
                  <c:v>0.209105030469591</c:v>
                </c:pt>
                <c:pt idx="8">
                  <c:v>0.31735786133075627</c:v>
                </c:pt>
                <c:pt idx="9">
                  <c:v>0.28033016664071031</c:v>
                </c:pt>
                <c:pt idx="10">
                  <c:v>0.35156653913763042</c:v>
                </c:pt>
                <c:pt idx="11">
                  <c:v>0.32442844831956563</c:v>
                </c:pt>
                <c:pt idx="12">
                  <c:v>0.37771958098308001</c:v>
                </c:pt>
                <c:pt idx="13">
                  <c:v>0.21681285108899279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non-acute PCI</c:v>
                </c:pt>
              </c:strCache>
            </c:strRef>
          </c:tx>
          <c:cat>
            <c:numRef>
              <c:f>Sheet1!$C$1:$P$1</c:f>
              <c:numCache>
                <c:formatCode>General</c:formatCode>
                <c:ptCount val="1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numCache>
            </c:numRef>
          </c:cat>
          <c:val>
            <c:numRef>
              <c:f>Sheet1!$C$4:$P$4</c:f>
              <c:numCache>
                <c:formatCode>0.00</c:formatCode>
                <c:ptCount val="14"/>
                <c:pt idx="0">
                  <c:v>0.32860147213459701</c:v>
                </c:pt>
                <c:pt idx="1">
                  <c:v>0.22198855006425985</c:v>
                </c:pt>
                <c:pt idx="2">
                  <c:v>5.3902544200086333E-2</c:v>
                </c:pt>
                <c:pt idx="3">
                  <c:v>0.14328016047377973</c:v>
                </c:pt>
                <c:pt idx="4">
                  <c:v>0.16593379241682679</c:v>
                </c:pt>
                <c:pt idx="5">
                  <c:v>0.22826006921434355</c:v>
                </c:pt>
                <c:pt idx="6">
                  <c:v>0.11291179596174283</c:v>
                </c:pt>
                <c:pt idx="7">
                  <c:v>8.9616441629824545E-2</c:v>
                </c:pt>
                <c:pt idx="8">
                  <c:v>0.21515787208864487</c:v>
                </c:pt>
                <c:pt idx="9">
                  <c:v>7.2678191351295232E-2</c:v>
                </c:pt>
                <c:pt idx="10">
                  <c:v>8.7891634784406994E-2</c:v>
                </c:pt>
                <c:pt idx="11">
                  <c:v>0.1824910021797545</c:v>
                </c:pt>
                <c:pt idx="12">
                  <c:v>0.14605157131345667</c:v>
                </c:pt>
                <c:pt idx="13">
                  <c:v>0.13304424953188246</c:v>
                </c:pt>
              </c:numCache>
            </c:numRef>
          </c:val>
        </c:ser>
        <c:gapWidth val="55"/>
        <c:overlap val="100"/>
        <c:axId val="91311104"/>
        <c:axId val="91321088"/>
      </c:barChart>
      <c:catAx>
        <c:axId val="91311104"/>
        <c:scaling>
          <c:orientation val="minMax"/>
        </c:scaling>
        <c:axPos val="b"/>
        <c:numFmt formatCode="General" sourceLinked="1"/>
        <c:majorTickMark val="none"/>
        <c:tickLblPos val="low"/>
        <c:spPr>
          <a:ln w="3467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/>
            </a:pPr>
            <a:endParaRPr lang="de-DE"/>
          </a:p>
        </c:txPr>
        <c:crossAx val="91321088"/>
        <c:crosses val="autoZero"/>
        <c:lblAlgn val="ctr"/>
        <c:lblOffset val="100"/>
        <c:tickLblSkip val="1"/>
        <c:tickMarkSkip val="1"/>
        <c:noMultiLvlLbl val="1"/>
      </c:catAx>
      <c:valAx>
        <c:axId val="91321088"/>
        <c:scaling>
          <c:orientation val="minMax"/>
        </c:scaling>
        <c:axPos val="l"/>
        <c:majorGridlines>
          <c:spPr>
            <a:ln w="3467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none"/>
        <c:tickLblPos val="nextTo"/>
        <c:spPr>
          <a:ln w="34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1311104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l"/>
      <c:layout>
        <c:manualLayout>
          <c:xMode val="edge"/>
          <c:yMode val="edge"/>
          <c:x val="8.1133120924977205E-3"/>
          <c:y val="0.42111081860469685"/>
          <c:w val="0.20565095381459825"/>
          <c:h val="0.43383444512606562"/>
        </c:manualLayout>
      </c:layout>
      <c:spPr>
        <a:noFill/>
        <a:ln w="3467">
          <a:solidFill>
            <a:schemeClr val="tx1"/>
          </a:solidFill>
          <a:prstDash val="solid"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view3D>
      <c:rotX val="20"/>
      <c:hPercent val="65"/>
      <c:rotY val="4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8412698412698424E-2"/>
          <c:y val="6.0542797494780802E-2"/>
          <c:w val="0.6793650793650865"/>
          <c:h val="0.843423799582463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PCI MI with shock</c:v>
                </c:pt>
              </c:strCache>
            </c:strRef>
          </c:tx>
          <c:spPr>
            <a:solidFill>
              <a:schemeClr val="accent1"/>
            </a:solidFill>
            <a:ln w="12916">
              <a:solidFill>
                <a:srgbClr val="000000"/>
              </a:solidFill>
              <a:prstDash val="solid"/>
            </a:ln>
          </c:spPr>
          <c:cat>
            <c:numRef>
              <c:f>Sheet1!$B$1:$N$1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Sheet1!$B$2:$N$2</c:f>
              <c:numCache>
                <c:formatCode>General</c:formatCode>
                <c:ptCount val="13"/>
                <c:pt idx="0">
                  <c:v>63</c:v>
                </c:pt>
                <c:pt idx="1">
                  <c:v>97</c:v>
                </c:pt>
                <c:pt idx="2">
                  <c:v>106</c:v>
                </c:pt>
                <c:pt idx="3">
                  <c:v>129</c:v>
                </c:pt>
                <c:pt idx="4">
                  <c:v>264</c:v>
                </c:pt>
                <c:pt idx="5">
                  <c:v>460</c:v>
                </c:pt>
                <c:pt idx="6">
                  <c:v>486</c:v>
                </c:pt>
                <c:pt idx="7">
                  <c:v>479</c:v>
                </c:pt>
                <c:pt idx="8">
                  <c:v>395</c:v>
                </c:pt>
                <c:pt idx="9">
                  <c:v>404</c:v>
                </c:pt>
                <c:pt idx="10">
                  <c:v>360</c:v>
                </c:pt>
                <c:pt idx="11">
                  <c:v>403</c:v>
                </c:pt>
                <c:pt idx="12">
                  <c:v>460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PCI MI without shock</c:v>
                </c:pt>
              </c:strCache>
            </c:strRef>
          </c:tx>
          <c:spPr>
            <a:solidFill>
              <a:schemeClr val="accent2"/>
            </a:solidFill>
            <a:ln w="12916">
              <a:solidFill>
                <a:srgbClr val="000000"/>
              </a:solidFill>
              <a:prstDash val="solid"/>
            </a:ln>
          </c:spPr>
          <c:cat>
            <c:numRef>
              <c:f>Sheet1!$B$1:$N$1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Sheet1!$B$3:$N$3</c:f>
              <c:numCache>
                <c:formatCode>General</c:formatCode>
                <c:ptCount val="13"/>
                <c:pt idx="0">
                  <c:v>278</c:v>
                </c:pt>
                <c:pt idx="1">
                  <c:v>610</c:v>
                </c:pt>
                <c:pt idx="2">
                  <c:v>658</c:v>
                </c:pt>
                <c:pt idx="3">
                  <c:v>772</c:v>
                </c:pt>
                <c:pt idx="4">
                  <c:v>1327</c:v>
                </c:pt>
                <c:pt idx="5">
                  <c:v>1694</c:v>
                </c:pt>
                <c:pt idx="6">
                  <c:v>2190</c:v>
                </c:pt>
                <c:pt idx="7">
                  <c:v>3849</c:v>
                </c:pt>
                <c:pt idx="8">
                  <c:v>4614</c:v>
                </c:pt>
                <c:pt idx="9">
                  <c:v>5610</c:v>
                </c:pt>
                <c:pt idx="10">
                  <c:v>6326</c:v>
                </c:pt>
                <c:pt idx="11">
                  <c:v>6380</c:v>
                </c:pt>
                <c:pt idx="12">
                  <c:v>6006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CH with shock</c:v>
                </c:pt>
              </c:strCache>
            </c:strRef>
          </c:tx>
          <c:spPr>
            <a:solidFill>
              <a:schemeClr val="hlink"/>
            </a:solidFill>
            <a:ln w="12916">
              <a:solidFill>
                <a:schemeClr val="tx1"/>
              </a:solidFill>
              <a:prstDash val="solid"/>
            </a:ln>
          </c:spPr>
          <c:cat>
            <c:numRef>
              <c:f>Sheet1!$B$1:$N$1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Sheet1!$B$4:$N$4</c:f>
              <c:numCache>
                <c:formatCode>General</c:formatCode>
                <c:ptCount val="13"/>
                <c:pt idx="10">
                  <c:v>181</c:v>
                </c:pt>
                <c:pt idx="11">
                  <c:v>342</c:v>
                </c:pt>
              </c:numCache>
            </c:numRef>
          </c:val>
        </c:ser>
        <c:gapDepth val="0"/>
        <c:shape val="box"/>
        <c:axId val="88625920"/>
        <c:axId val="90879104"/>
        <c:axId val="0"/>
      </c:bar3DChart>
      <c:catAx>
        <c:axId val="88625920"/>
        <c:scaling>
          <c:orientation val="minMax"/>
        </c:scaling>
        <c:axPos val="b"/>
        <c:numFmt formatCode="General" sourceLinked="1"/>
        <c:tickLblPos val="low"/>
        <c:spPr>
          <a:ln w="32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90879104"/>
        <c:crosses val="autoZero"/>
        <c:auto val="1"/>
        <c:lblAlgn val="ctr"/>
        <c:lblOffset val="100"/>
        <c:tickLblSkip val="1"/>
        <c:tickMarkSkip val="1"/>
      </c:catAx>
      <c:valAx>
        <c:axId val="90879104"/>
        <c:scaling>
          <c:orientation val="minMax"/>
        </c:scaling>
        <c:axPos val="l"/>
        <c:majorGridlines>
          <c:spPr>
            <a:ln w="32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2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83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88625920"/>
        <c:crosses val="autoZero"/>
        <c:crossBetween val="between"/>
      </c:valAx>
      <c:spPr>
        <a:noFill/>
        <a:ln w="25833">
          <a:noFill/>
        </a:ln>
      </c:spPr>
    </c:plotArea>
    <c:legend>
      <c:legendPos val="r"/>
      <c:layout>
        <c:manualLayout>
          <c:xMode val="edge"/>
          <c:yMode val="edge"/>
          <c:x val="0.78412698412698356"/>
          <c:y val="0.11899791231732691"/>
          <c:w val="0.21452086952559071"/>
          <c:h val="0.69553859095020643"/>
        </c:manualLayout>
      </c:layout>
      <c:spPr>
        <a:noFill/>
        <a:ln w="3229">
          <a:solidFill>
            <a:schemeClr val="tx1"/>
          </a:solidFill>
          <a:prstDash val="solid"/>
        </a:ln>
      </c:spPr>
      <c:txPr>
        <a:bodyPr/>
        <a:lstStyle/>
        <a:p>
          <a:pPr>
            <a:defRPr sz="261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0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view3D>
      <c:hPercent val="5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STEMI</c:v>
                </c:pt>
              </c:strCache>
            </c:strRef>
          </c:tx>
          <c:spPr>
            <a:solidFill>
              <a:schemeClr val="accent1"/>
            </a:solidFill>
            <a:ln w="13117">
              <a:solidFill>
                <a:srgbClr val="000000"/>
              </a:solidFill>
              <a:prstDash val="solid"/>
            </a:ln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3.2711112942704589E-2"/>
                  <c:y val="-1.7636932729088135E-2"/>
                </c:manualLayout>
              </c:layout>
              <c:showVal val="1"/>
            </c:dLbl>
            <c:dLbl>
              <c:idx val="3"/>
              <c:layout>
                <c:manualLayout>
                  <c:x val="-2.9866668338990994E-2"/>
                  <c:y val="-1.2598007482900211E-2"/>
                </c:manualLayout>
              </c:layout>
              <c:showVal val="1"/>
            </c:dLbl>
            <c:showVal val="1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3342</c:v>
                </c:pt>
                <c:pt idx="1">
                  <c:v>3677</c:v>
                </c:pt>
                <c:pt idx="2">
                  <c:v>3440</c:v>
                </c:pt>
                <c:pt idx="3">
                  <c:v>3354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"acute"</c:v>
                </c:pt>
              </c:strCache>
            </c:strRef>
          </c:tx>
          <c:spPr>
            <a:solidFill>
              <a:schemeClr val="accent2"/>
            </a:solidFill>
            <a:ln w="13117">
              <a:solidFill>
                <a:srgbClr val="000000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6014</c:v>
                </c:pt>
                <c:pt idx="1">
                  <c:v>6686</c:v>
                </c:pt>
                <c:pt idx="2">
                  <c:v>6783</c:v>
                </c:pt>
                <c:pt idx="3">
                  <c:v>6466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STEMI % x10</c:v>
                </c:pt>
              </c:strCache>
            </c:strRef>
          </c:tx>
          <c:spPr>
            <a:solidFill>
              <a:schemeClr val="hlink"/>
            </a:solidFill>
            <a:ln w="13117">
              <a:solidFill>
                <a:srgbClr val="000000"/>
              </a:solidFill>
              <a:prstDash val="solid"/>
            </a:ln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3.6977779848274696E-2"/>
                  <c:y val="-9.07042254638823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1288890640847784E-2"/>
                  <c:y val="-8.81846636454410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52%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556</c:v>
                </c:pt>
                <c:pt idx="1">
                  <c:v>550</c:v>
                </c:pt>
                <c:pt idx="2">
                  <c:v>507</c:v>
                </c:pt>
                <c:pt idx="3">
                  <c:v>519</c:v>
                </c:pt>
              </c:numCache>
            </c:numRef>
          </c:val>
        </c:ser>
        <c:shape val="box"/>
        <c:axId val="90525056"/>
        <c:axId val="90605056"/>
        <c:axId val="0"/>
      </c:bar3DChart>
      <c:catAx>
        <c:axId val="90525056"/>
        <c:scaling>
          <c:orientation val="minMax"/>
        </c:scaling>
        <c:axPos val="b"/>
        <c:numFmt formatCode="General" sourceLinked="1"/>
        <c:majorTickMark val="none"/>
        <c:tickLblPos val="low"/>
        <c:spPr>
          <a:ln w="32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5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90605056"/>
        <c:crosses val="autoZero"/>
        <c:auto val="1"/>
        <c:lblAlgn val="ctr"/>
        <c:lblOffset val="100"/>
        <c:tickLblSkip val="1"/>
        <c:tickMarkSkip val="1"/>
      </c:catAx>
      <c:valAx>
        <c:axId val="90605056"/>
        <c:scaling>
          <c:orientation val="minMax"/>
        </c:scaling>
        <c:axPos val="l"/>
        <c:majorGridlines>
          <c:spPr>
            <a:ln w="327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tickLblPos val="nextTo"/>
        <c:spPr>
          <a:ln w="32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5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90525056"/>
        <c:crosses val="autoZero"/>
        <c:crossBetween val="between"/>
      </c:valAx>
      <c:spPr>
        <a:noFill/>
        <a:ln w="26235">
          <a:noFill/>
        </a:ln>
      </c:spPr>
    </c:plotArea>
    <c:legend>
      <c:legendPos val="r"/>
      <c:layout/>
      <c:spPr>
        <a:noFill/>
        <a:ln w="3279">
          <a:solidFill>
            <a:schemeClr val="tx1"/>
          </a:solidFill>
          <a:prstDash val="solid"/>
        </a:ln>
      </c:spPr>
      <c:txPr>
        <a:bodyPr/>
        <a:lstStyle/>
        <a:p>
          <a:pPr>
            <a:defRPr sz="170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5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0"/>
  <c:clrMapOvr bg1="dk2" tx1="lt1" bg2="dk1" tx2="lt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Sheet1!$B$2:$T$2</c:f>
              <c:numCache>
                <c:formatCode>General</c:formatCode>
                <c:ptCount val="19"/>
                <c:pt idx="0">
                  <c:v>1.7</c:v>
                </c:pt>
                <c:pt idx="1">
                  <c:v>1.8</c:v>
                </c:pt>
                <c:pt idx="2">
                  <c:v>2.2999999999999998</c:v>
                </c:pt>
                <c:pt idx="3">
                  <c:v>2.8</c:v>
                </c:pt>
                <c:pt idx="4">
                  <c:v>5.0999999999999996</c:v>
                </c:pt>
                <c:pt idx="5">
                  <c:v>3.9</c:v>
                </c:pt>
                <c:pt idx="6">
                  <c:v>5.5</c:v>
                </c:pt>
                <c:pt idx="7">
                  <c:v>9.1</c:v>
                </c:pt>
                <c:pt idx="8">
                  <c:v>11</c:v>
                </c:pt>
                <c:pt idx="9">
                  <c:v>9.2000000000000011</c:v>
                </c:pt>
                <c:pt idx="10">
                  <c:v>11.7</c:v>
                </c:pt>
                <c:pt idx="11">
                  <c:v>14.3</c:v>
                </c:pt>
                <c:pt idx="12">
                  <c:v>16</c:v>
                </c:pt>
                <c:pt idx="13">
                  <c:v>23.3</c:v>
                </c:pt>
                <c:pt idx="14">
                  <c:v>26</c:v>
                </c:pt>
                <c:pt idx="15">
                  <c:v>31.1</c:v>
                </c:pt>
                <c:pt idx="16">
                  <c:v>33.9</c:v>
                </c:pt>
                <c:pt idx="17">
                  <c:v>34.200000000000003</c:v>
                </c:pt>
                <c:pt idx="18">
                  <c:v>31.9</c:v>
                </c:pt>
              </c:numCache>
            </c:numRef>
          </c:y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Sheet1!$B$3:$T$3</c:f>
              <c:numCache>
                <c:formatCode>General</c:formatCode>
                <c:ptCount val="19"/>
                <c:pt idx="0">
                  <c:v>3.1</c:v>
                </c:pt>
                <c:pt idx="1">
                  <c:v>3.3</c:v>
                </c:pt>
                <c:pt idx="2">
                  <c:v>4.4000000000000004</c:v>
                </c:pt>
                <c:pt idx="3">
                  <c:v>6</c:v>
                </c:pt>
                <c:pt idx="4">
                  <c:v>6.1</c:v>
                </c:pt>
                <c:pt idx="5">
                  <c:v>6.8</c:v>
                </c:pt>
                <c:pt idx="6">
                  <c:v>8</c:v>
                </c:pt>
                <c:pt idx="7">
                  <c:v>10</c:v>
                </c:pt>
                <c:pt idx="8">
                  <c:v>10.3</c:v>
                </c:pt>
                <c:pt idx="9">
                  <c:v>12</c:v>
                </c:pt>
                <c:pt idx="10">
                  <c:v>15</c:v>
                </c:pt>
                <c:pt idx="11">
                  <c:v>19</c:v>
                </c:pt>
                <c:pt idx="12">
                  <c:v>20</c:v>
                </c:pt>
                <c:pt idx="13">
                  <c:v>19</c:v>
                </c:pt>
                <c:pt idx="14">
                  <c:v>20</c:v>
                </c:pt>
                <c:pt idx="15">
                  <c:v>22</c:v>
                </c:pt>
                <c:pt idx="16">
                  <c:v>20</c:v>
                </c:pt>
                <c:pt idx="17">
                  <c:v>18</c:v>
                </c:pt>
              </c:numCache>
            </c:numRef>
          </c:y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EU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Sheet1!$B$4:$T$4</c:f>
              <c:numCache>
                <c:formatCode>General</c:formatCode>
                <c:ptCount val="19"/>
                <c:pt idx="11">
                  <c:v>17</c:v>
                </c:pt>
                <c:pt idx="12">
                  <c:v>20</c:v>
                </c:pt>
                <c:pt idx="13">
                  <c:v>26</c:v>
                </c:pt>
              </c:numCache>
            </c:numRef>
          </c:y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CZ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Sheet1!$B$5:$T$5</c:f>
              <c:numCache>
                <c:formatCode>General</c:formatCode>
                <c:ptCount val="19"/>
                <c:pt idx="14">
                  <c:v>29</c:v>
                </c:pt>
                <c:pt idx="18">
                  <c:v>28.2</c:v>
                </c:pt>
              </c:numCache>
            </c:numRef>
          </c:yVal>
        </c:ser>
        <c:axId val="90952832"/>
        <c:axId val="90955136"/>
      </c:scatterChart>
      <c:valAx>
        <c:axId val="90952832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90955136"/>
        <c:crosses val="autoZero"/>
        <c:crossBetween val="midCat"/>
        <c:majorUnit val="1"/>
      </c:valAx>
      <c:valAx>
        <c:axId val="909551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90952832"/>
        <c:crosses val="autoZero"/>
        <c:crossBetween val="midCat"/>
      </c:valAx>
      <c:spPr>
        <a:noFill/>
      </c:spPr>
    </c:plotArea>
    <c:legend>
      <c:legendPos val="l"/>
      <c:layout/>
      <c:txPr>
        <a:bodyPr/>
        <a:lstStyle/>
        <a:p>
          <a:pPr>
            <a:defRPr b="1" i="0" baseline="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plotArea>
      <c:layout>
        <c:manualLayout>
          <c:layoutTarget val="inner"/>
          <c:xMode val="edge"/>
          <c:yMode val="edge"/>
          <c:x val="0.18409213571890332"/>
          <c:y val="3.8675273913072045E-2"/>
          <c:w val="0.80103345719444863"/>
          <c:h val="0.81755019631751169"/>
        </c:manualLayout>
      </c:layout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Angio</c:v>
                </c:pt>
              </c:strCache>
            </c:strRef>
          </c:tx>
          <c:cat>
            <c:numRef>
              <c:f>Tabelle1!$A$2:$A$7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Tabelle1!$B$2:$B$7</c:f>
              <c:numCache>
                <c:formatCode>General</c:formatCode>
                <c:ptCount val="6"/>
                <c:pt idx="0" formatCode="0">
                  <c:v>60.09</c:v>
                </c:pt>
                <c:pt idx="1">
                  <c:v>61.04</c:v>
                </c:pt>
                <c:pt idx="2">
                  <c:v>62.96</c:v>
                </c:pt>
                <c:pt idx="3">
                  <c:v>61.8</c:v>
                </c:pt>
                <c:pt idx="4">
                  <c:v>62.120000000000012</c:v>
                </c:pt>
                <c:pt idx="5">
                  <c:v>65.8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centers</c:v>
                </c:pt>
              </c:strCache>
            </c:strRef>
          </c:tx>
          <c:cat>
            <c:numRef>
              <c:f>Tabelle1!$A$2:$A$7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Tabelle1!$C$2:$C$7</c:f>
              <c:numCache>
                <c:formatCode>General</c:formatCode>
                <c:ptCount val="6"/>
                <c:pt idx="0">
                  <c:v>32</c:v>
                </c:pt>
                <c:pt idx="1">
                  <c:v>34</c:v>
                </c:pt>
                <c:pt idx="2">
                  <c:v>34</c:v>
                </c:pt>
                <c:pt idx="3">
                  <c:v>37</c:v>
                </c:pt>
                <c:pt idx="4">
                  <c:v>38</c:v>
                </c:pt>
                <c:pt idx="5">
                  <c:v>37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tables</c:v>
                </c:pt>
              </c:strCache>
            </c:strRef>
          </c:tx>
          <c:cat>
            <c:numRef>
              <c:f>Tabelle1!$A$2:$A$7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Tabelle1!$D$2:$D$7</c:f>
              <c:numCache>
                <c:formatCode>General</c:formatCode>
                <c:ptCount val="6"/>
                <c:pt idx="0">
                  <c:v>44</c:v>
                </c:pt>
                <c:pt idx="1">
                  <c:v>46</c:v>
                </c:pt>
                <c:pt idx="2">
                  <c:v>46</c:v>
                </c:pt>
                <c:pt idx="3">
                  <c:v>49</c:v>
                </c:pt>
                <c:pt idx="4">
                  <c:v>51</c:v>
                </c:pt>
                <c:pt idx="5">
                  <c:v>50</c:v>
                </c:pt>
              </c:numCache>
            </c:numRef>
          </c:val>
        </c:ser>
        <c:axId val="87597440"/>
        <c:axId val="87598976"/>
      </c:barChart>
      <c:catAx>
        <c:axId val="87597440"/>
        <c:scaling>
          <c:orientation val="minMax"/>
        </c:scaling>
        <c:axPos val="b"/>
        <c:numFmt formatCode="General" sourceLinked="1"/>
        <c:tickLblPos val="nextTo"/>
        <c:crossAx val="87598976"/>
        <c:crosses val="autoZero"/>
        <c:auto val="1"/>
        <c:lblAlgn val="ctr"/>
        <c:lblOffset val="100"/>
      </c:catAx>
      <c:valAx>
        <c:axId val="87598976"/>
        <c:scaling>
          <c:orientation val="minMax"/>
        </c:scaling>
        <c:axPos val="l"/>
        <c:majorGridlines/>
        <c:numFmt formatCode="0" sourceLinked="1"/>
        <c:tickLblPos val="nextTo"/>
        <c:crossAx val="87597440"/>
        <c:crosses val="autoZero"/>
        <c:crossBetween val="between"/>
      </c:valAx>
    </c:plotArea>
    <c:legend>
      <c:legendPos val="l"/>
      <c:layout/>
    </c:legend>
    <c:plotVisOnly val="1"/>
    <c:dispBlanksAs val="gap"/>
  </c:chart>
  <c:txPr>
    <a:bodyPr/>
    <a:lstStyle/>
    <a:p>
      <a:pPr>
        <a:defRPr sz="1800" b="1"/>
      </a:pPr>
      <a:endParaRPr lang="de-DE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0"/>
  <c:clrMapOvr bg1="dk2" tx1="lt1" bg2="dk1" tx2="lt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Sheet1!$B$2:$T$2</c:f>
              <c:numCache>
                <c:formatCode>General</c:formatCode>
                <c:ptCount val="19"/>
                <c:pt idx="0">
                  <c:v>0.9</c:v>
                </c:pt>
                <c:pt idx="1">
                  <c:v>0.70000000000000062</c:v>
                </c:pt>
                <c:pt idx="2">
                  <c:v>1.2</c:v>
                </c:pt>
                <c:pt idx="3">
                  <c:v>0.8</c:v>
                </c:pt>
                <c:pt idx="4">
                  <c:v>0.4</c:v>
                </c:pt>
                <c:pt idx="5">
                  <c:v>0.30000000000000032</c:v>
                </c:pt>
                <c:pt idx="6">
                  <c:v>0.15000000000000024</c:v>
                </c:pt>
                <c:pt idx="7">
                  <c:v>0.30000000000000032</c:v>
                </c:pt>
                <c:pt idx="8">
                  <c:v>0.15000000000000024</c:v>
                </c:pt>
                <c:pt idx="9">
                  <c:v>0.16</c:v>
                </c:pt>
                <c:pt idx="10">
                  <c:v>0.12000000000000002</c:v>
                </c:pt>
                <c:pt idx="11">
                  <c:v>0.13</c:v>
                </c:pt>
                <c:pt idx="12">
                  <c:v>0.13</c:v>
                </c:pt>
                <c:pt idx="13">
                  <c:v>0.12000000000000002</c:v>
                </c:pt>
                <c:pt idx="14">
                  <c:v>7.0000000000000021E-2</c:v>
                </c:pt>
                <c:pt idx="15">
                  <c:v>0.11</c:v>
                </c:pt>
                <c:pt idx="16">
                  <c:v>7.5999999999999998E-2</c:v>
                </c:pt>
                <c:pt idx="17">
                  <c:v>5.5000000000000014E-2</c:v>
                </c:pt>
                <c:pt idx="18">
                  <c:v>0.113</c:v>
                </c:pt>
              </c:numCache>
            </c:numRef>
          </c:y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Sheet1!$B$3:$T$3</c:f>
              <c:numCache>
                <c:formatCode>General</c:formatCode>
                <c:ptCount val="19"/>
                <c:pt idx="0">
                  <c:v>1.2</c:v>
                </c:pt>
                <c:pt idx="1">
                  <c:v>0.8</c:v>
                </c:pt>
                <c:pt idx="2">
                  <c:v>0.9</c:v>
                </c:pt>
                <c:pt idx="3">
                  <c:v>0.70000000000000062</c:v>
                </c:pt>
                <c:pt idx="4">
                  <c:v>0.4</c:v>
                </c:pt>
                <c:pt idx="5">
                  <c:v>0.30000000000000032</c:v>
                </c:pt>
                <c:pt idx="6">
                  <c:v>0.2</c:v>
                </c:pt>
                <c:pt idx="7">
                  <c:v>0.30000000000000032</c:v>
                </c:pt>
                <c:pt idx="8">
                  <c:v>0.23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  <c:pt idx="13">
                  <c:v>0.1</c:v>
                </c:pt>
                <c:pt idx="14">
                  <c:v>0.2</c:v>
                </c:pt>
                <c:pt idx="15">
                  <c:v>0.2</c:v>
                </c:pt>
              </c:numCache>
            </c:numRef>
          </c:y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EU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Sheet1!$B$4:$T$4</c:f>
              <c:numCache>
                <c:formatCode>General</c:formatCode>
                <c:ptCount val="19"/>
                <c:pt idx="11">
                  <c:v>0.30000000000000032</c:v>
                </c:pt>
                <c:pt idx="12">
                  <c:v>0.2</c:v>
                </c:pt>
                <c:pt idx="13">
                  <c:v>0.2</c:v>
                </c:pt>
              </c:numCache>
            </c:numRef>
          </c:yVal>
        </c:ser>
        <c:axId val="92134400"/>
        <c:axId val="92137344"/>
      </c:scatterChart>
      <c:valAx>
        <c:axId val="92134400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92137344"/>
        <c:crosses val="autoZero"/>
        <c:crossBetween val="midCat"/>
        <c:majorUnit val="1"/>
      </c:valAx>
      <c:valAx>
        <c:axId val="921373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92134400"/>
        <c:crosses val="autoZero"/>
        <c:crossBetween val="midCat"/>
      </c:valAx>
      <c:spPr>
        <a:noFill/>
      </c:spPr>
    </c:plotArea>
    <c:legend>
      <c:legendPos val="l"/>
      <c:layout/>
      <c:txPr>
        <a:bodyPr/>
        <a:lstStyle/>
        <a:p>
          <a:pPr>
            <a:defRPr b="1" i="0" baseline="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view3D>
      <c:hPercent val="52"/>
      <c:depthPercent val="2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0935550935550925E-2"/>
          <c:y val="4.9549549549549488E-2"/>
          <c:w val="0.93563769142412789"/>
          <c:h val="0.8048458960613078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MORT</c:v>
                </c:pt>
              </c:strCache>
            </c:strRef>
          </c:tx>
          <c:spPr>
            <a:solidFill>
              <a:schemeClr val="accent1"/>
            </a:solidFill>
            <a:ln w="13264">
              <a:solidFill>
                <a:srgbClr val="000000"/>
              </a:solidFill>
              <a:prstDash val="solid"/>
            </a:ln>
          </c:spPr>
          <c:dLbls>
            <c:spPr>
              <a:noFill/>
              <a:ln w="26527">
                <a:noFill/>
              </a:ln>
            </c:spPr>
            <c:showVal val="1"/>
          </c:dLbls>
          <c:cat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Sheet1!$B$2:$T$2</c:f>
              <c:numCache>
                <c:formatCode>General</c:formatCode>
                <c:ptCount val="19"/>
                <c:pt idx="0">
                  <c:v>0</c:v>
                </c:pt>
                <c:pt idx="1">
                  <c:v>3.3</c:v>
                </c:pt>
                <c:pt idx="2">
                  <c:v>8.3000000000000007</c:v>
                </c:pt>
                <c:pt idx="3">
                  <c:v>18.2</c:v>
                </c:pt>
                <c:pt idx="4">
                  <c:v>28.6</c:v>
                </c:pt>
                <c:pt idx="5">
                  <c:v>8.3000000000000007</c:v>
                </c:pt>
                <c:pt idx="6">
                  <c:v>15.4</c:v>
                </c:pt>
                <c:pt idx="7">
                  <c:v>16</c:v>
                </c:pt>
                <c:pt idx="8">
                  <c:v>25</c:v>
                </c:pt>
                <c:pt idx="9">
                  <c:v>32</c:v>
                </c:pt>
                <c:pt idx="10">
                  <c:v>12</c:v>
                </c:pt>
                <c:pt idx="11">
                  <c:v>10.5</c:v>
                </c:pt>
                <c:pt idx="12">
                  <c:v>18.2</c:v>
                </c:pt>
                <c:pt idx="13">
                  <c:v>13.6</c:v>
                </c:pt>
                <c:pt idx="14">
                  <c:v>23.1</c:v>
                </c:pt>
                <c:pt idx="15">
                  <c:v>36.4</c:v>
                </c:pt>
                <c:pt idx="16">
                  <c:v>46.7</c:v>
                </c:pt>
                <c:pt idx="17">
                  <c:v>36.4</c:v>
                </c:pt>
                <c:pt idx="18">
                  <c:v>26.1</c:v>
                </c:pt>
              </c:numCache>
            </c:numRef>
          </c:val>
        </c:ser>
        <c:dLbls>
          <c:showVal val="1"/>
        </c:dLbls>
        <c:gapDepth val="0"/>
        <c:shape val="box"/>
        <c:axId val="92362624"/>
        <c:axId val="92364160"/>
        <c:axId val="0"/>
      </c:bar3DChart>
      <c:catAx>
        <c:axId val="92362624"/>
        <c:scaling>
          <c:orientation val="minMax"/>
        </c:scaling>
        <c:axPos val="b"/>
        <c:numFmt formatCode="General" sourceLinked="1"/>
        <c:tickLblPos val="low"/>
        <c:spPr>
          <a:ln w="3316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de-DE"/>
          </a:p>
        </c:txPr>
        <c:crossAx val="92364160"/>
        <c:crosses val="autoZero"/>
        <c:lblAlgn val="ctr"/>
        <c:lblOffset val="100"/>
        <c:tickLblSkip val="1"/>
        <c:tickMarkSkip val="1"/>
      </c:catAx>
      <c:valAx>
        <c:axId val="92364160"/>
        <c:scaling>
          <c:orientation val="minMax"/>
        </c:scaling>
        <c:axPos val="l"/>
        <c:majorGridlines>
          <c:spPr>
            <a:ln w="33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3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2362624"/>
        <c:crosses val="autoZero"/>
        <c:crossBetween val="between"/>
      </c:valAx>
      <c:spPr>
        <a:noFill/>
        <a:ln w="2652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e-DE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10"/>
  <c:clrMapOvr bg1="dk2" tx1="lt1" bg2="dk1" tx2="lt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Sheet1!$B$2:$T$2</c:f>
              <c:numCache>
                <c:formatCode>General</c:formatCode>
                <c:ptCount val="19"/>
                <c:pt idx="0">
                  <c:v>2.4</c:v>
                </c:pt>
                <c:pt idx="1">
                  <c:v>4.3</c:v>
                </c:pt>
                <c:pt idx="2">
                  <c:v>8.9</c:v>
                </c:pt>
                <c:pt idx="3">
                  <c:v>27</c:v>
                </c:pt>
                <c:pt idx="4">
                  <c:v>47</c:v>
                </c:pt>
                <c:pt idx="5">
                  <c:v>58</c:v>
                </c:pt>
                <c:pt idx="6">
                  <c:v>68</c:v>
                </c:pt>
                <c:pt idx="7">
                  <c:v>74</c:v>
                </c:pt>
                <c:pt idx="8">
                  <c:v>76</c:v>
                </c:pt>
                <c:pt idx="9">
                  <c:v>81</c:v>
                </c:pt>
                <c:pt idx="10">
                  <c:v>84</c:v>
                </c:pt>
                <c:pt idx="11">
                  <c:v>87</c:v>
                </c:pt>
                <c:pt idx="12">
                  <c:v>87</c:v>
                </c:pt>
                <c:pt idx="13">
                  <c:v>91</c:v>
                </c:pt>
                <c:pt idx="14">
                  <c:v>90</c:v>
                </c:pt>
                <c:pt idx="15">
                  <c:v>90</c:v>
                </c:pt>
                <c:pt idx="16">
                  <c:v>87.9</c:v>
                </c:pt>
                <c:pt idx="17">
                  <c:v>89.4</c:v>
                </c:pt>
                <c:pt idx="18">
                  <c:v>91.5</c:v>
                </c:pt>
              </c:numCache>
            </c:numRef>
          </c:y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Sheet1!$B$3:$T$3</c:f>
              <c:numCache>
                <c:formatCode>General</c:formatCode>
                <c:ptCount val="19"/>
                <c:pt idx="0">
                  <c:v>3.6</c:v>
                </c:pt>
                <c:pt idx="1">
                  <c:v>6</c:v>
                </c:pt>
                <c:pt idx="2">
                  <c:v>15</c:v>
                </c:pt>
                <c:pt idx="3">
                  <c:v>28</c:v>
                </c:pt>
                <c:pt idx="4">
                  <c:v>50</c:v>
                </c:pt>
                <c:pt idx="5">
                  <c:v>57</c:v>
                </c:pt>
                <c:pt idx="6">
                  <c:v>67</c:v>
                </c:pt>
                <c:pt idx="7">
                  <c:v>73</c:v>
                </c:pt>
                <c:pt idx="8">
                  <c:v>78</c:v>
                </c:pt>
                <c:pt idx="9">
                  <c:v>81</c:v>
                </c:pt>
                <c:pt idx="10">
                  <c:v>84</c:v>
                </c:pt>
                <c:pt idx="11">
                  <c:v>89</c:v>
                </c:pt>
                <c:pt idx="12">
                  <c:v>91</c:v>
                </c:pt>
                <c:pt idx="13">
                  <c:v>91</c:v>
                </c:pt>
                <c:pt idx="14">
                  <c:v>89</c:v>
                </c:pt>
                <c:pt idx="15">
                  <c:v>91</c:v>
                </c:pt>
                <c:pt idx="16">
                  <c:v>92</c:v>
                </c:pt>
                <c:pt idx="17">
                  <c:v>90</c:v>
                </c:pt>
              </c:numCache>
            </c:numRef>
          </c:y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Sheet1!$B$4:$T$4</c:f>
              <c:numCache>
                <c:formatCode>General</c:formatCode>
                <c:ptCount val="19"/>
                <c:pt idx="9">
                  <c:v>76</c:v>
                </c:pt>
                <c:pt idx="10">
                  <c:v>79</c:v>
                </c:pt>
                <c:pt idx="11">
                  <c:v>81</c:v>
                </c:pt>
                <c:pt idx="12">
                  <c:v>81.599999999999994</c:v>
                </c:pt>
                <c:pt idx="13">
                  <c:v>85</c:v>
                </c:pt>
                <c:pt idx="14">
                  <c:v>86</c:v>
                </c:pt>
                <c:pt idx="15">
                  <c:v>87</c:v>
                </c:pt>
                <c:pt idx="16">
                  <c:v>88</c:v>
                </c:pt>
                <c:pt idx="17">
                  <c:v>88</c:v>
                </c:pt>
                <c:pt idx="18">
                  <c:v>87</c:v>
                </c:pt>
              </c:numCache>
            </c:numRef>
          </c:y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CZ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Sheet1!$B$5:$T$5</c:f>
              <c:numCache>
                <c:formatCode>General</c:formatCode>
                <c:ptCount val="19"/>
                <c:pt idx="17">
                  <c:v>59.4</c:v>
                </c:pt>
                <c:pt idx="18">
                  <c:v>77.7</c:v>
                </c:pt>
              </c:numCache>
            </c:numRef>
          </c:yVal>
        </c:ser>
        <c:axId val="92302336"/>
        <c:axId val="92324992"/>
      </c:scatterChart>
      <c:valAx>
        <c:axId val="92302336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92324992"/>
        <c:crosses val="autoZero"/>
        <c:crossBetween val="midCat"/>
        <c:majorUnit val="1"/>
      </c:valAx>
      <c:valAx>
        <c:axId val="923249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92302336"/>
        <c:crosses val="autoZero"/>
        <c:crossBetween val="midCat"/>
      </c:valAx>
      <c:spPr>
        <a:noFill/>
      </c:spPr>
    </c:plotArea>
    <c:legend>
      <c:legendPos val="l"/>
      <c:layout>
        <c:manualLayout>
          <c:xMode val="edge"/>
          <c:yMode val="edge"/>
          <c:x val="8.1133120924977205E-3"/>
          <c:y val="0.41479399114384202"/>
          <c:w val="6.7744878285412272E-2"/>
          <c:h val="0.32914438078308828"/>
        </c:manualLayout>
      </c:layout>
      <c:txPr>
        <a:bodyPr/>
        <a:lstStyle/>
        <a:p>
          <a:pPr>
            <a:defRPr b="1" i="0" baseline="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0"/>
  <c:clrMapOvr bg1="dk2" tx1="lt1" bg2="dk1" tx2="lt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Sheet1!$B$1:$P$1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xVal>
          <c:yVal>
            <c:numRef>
              <c:f>Sheet1!$B$2:$P$2</c:f>
              <c:numCache>
                <c:formatCode>General</c:formatCode>
                <c:ptCount val="15"/>
                <c:pt idx="1">
                  <c:v>6.8</c:v>
                </c:pt>
                <c:pt idx="2">
                  <c:v>14</c:v>
                </c:pt>
                <c:pt idx="3">
                  <c:v>16.7</c:v>
                </c:pt>
                <c:pt idx="4">
                  <c:v>22.1</c:v>
                </c:pt>
                <c:pt idx="5">
                  <c:v>22</c:v>
                </c:pt>
                <c:pt idx="6">
                  <c:v>18</c:v>
                </c:pt>
                <c:pt idx="7">
                  <c:v>19.2</c:v>
                </c:pt>
                <c:pt idx="8">
                  <c:v>15.5</c:v>
                </c:pt>
                <c:pt idx="9">
                  <c:v>17.600000000000001</c:v>
                </c:pt>
                <c:pt idx="10">
                  <c:v>16</c:v>
                </c:pt>
                <c:pt idx="11">
                  <c:v>16.8</c:v>
                </c:pt>
                <c:pt idx="12">
                  <c:v>18.100000000000001</c:v>
                </c:pt>
                <c:pt idx="13">
                  <c:v>14.25</c:v>
                </c:pt>
                <c:pt idx="14">
                  <c:v>12.5</c:v>
                </c:pt>
              </c:numCache>
            </c:numRef>
          </c:y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Sheet1!$B$1:$P$1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xVal>
          <c:yVal>
            <c:numRef>
              <c:f>Sheet1!$B$3:$P$3</c:f>
              <c:numCache>
                <c:formatCode>General</c:formatCode>
                <c:ptCount val="15"/>
                <c:pt idx="1">
                  <c:v>7</c:v>
                </c:pt>
                <c:pt idx="2">
                  <c:v>14</c:v>
                </c:pt>
                <c:pt idx="3">
                  <c:v>17</c:v>
                </c:pt>
                <c:pt idx="4">
                  <c:v>19</c:v>
                </c:pt>
                <c:pt idx="5">
                  <c:v>22</c:v>
                </c:pt>
                <c:pt idx="6">
                  <c:v>23</c:v>
                </c:pt>
                <c:pt idx="7">
                  <c:v>21</c:v>
                </c:pt>
                <c:pt idx="8">
                  <c:v>23</c:v>
                </c:pt>
                <c:pt idx="9">
                  <c:v>22</c:v>
                </c:pt>
                <c:pt idx="10">
                  <c:v>19</c:v>
                </c:pt>
                <c:pt idx="11">
                  <c:v>24</c:v>
                </c:pt>
                <c:pt idx="12">
                  <c:v>19</c:v>
                </c:pt>
                <c:pt idx="13">
                  <c:v>17</c:v>
                </c:pt>
              </c:numCache>
            </c:numRef>
          </c:y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AU-TI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Sheet1!$B$1:$P$1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xVal>
          <c:yVal>
            <c:numRef>
              <c:f>Sheet1!$B$4:$P$4</c:f>
              <c:numCache>
                <c:formatCode>General</c:formatCode>
                <c:ptCount val="15"/>
                <c:pt idx="9">
                  <c:v>1.1000000000000001</c:v>
                </c:pt>
                <c:pt idx="10">
                  <c:v>1.9000000000000001</c:v>
                </c:pt>
                <c:pt idx="11">
                  <c:v>2.8</c:v>
                </c:pt>
                <c:pt idx="12">
                  <c:v>3</c:v>
                </c:pt>
                <c:pt idx="13">
                  <c:v>2.4499999999999997</c:v>
                </c:pt>
                <c:pt idx="14">
                  <c:v>3.3</c:v>
                </c:pt>
              </c:numCache>
            </c:numRef>
          </c:yVal>
        </c:ser>
        <c:axId val="92509696"/>
        <c:axId val="92511616"/>
      </c:scatterChart>
      <c:valAx>
        <c:axId val="92509696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92511616"/>
        <c:crosses val="autoZero"/>
        <c:crossBetween val="midCat"/>
        <c:majorUnit val="1"/>
      </c:valAx>
      <c:valAx>
        <c:axId val="92511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92509696"/>
        <c:crosses val="autoZero"/>
        <c:crossBetween val="midCat"/>
      </c:valAx>
      <c:spPr>
        <a:noFill/>
      </c:spPr>
    </c:plotArea>
    <c:legend>
      <c:legendPos val="l"/>
      <c:layout/>
      <c:txPr>
        <a:bodyPr/>
        <a:lstStyle/>
        <a:p>
          <a:pPr>
            <a:defRPr b="1" i="0" baseline="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0"/>
  <c:clrMapOvr bg1="dk2" tx1="lt1" bg2="dk1" tx2="lt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Sheet1!$B$2:$T$2</c:f>
              <c:numCache>
                <c:formatCode>General</c:formatCode>
                <c:ptCount val="19"/>
                <c:pt idx="0">
                  <c:v>1.9000000000000001</c:v>
                </c:pt>
                <c:pt idx="1">
                  <c:v>1.2</c:v>
                </c:pt>
                <c:pt idx="2">
                  <c:v>1.4</c:v>
                </c:pt>
                <c:pt idx="3">
                  <c:v>1.3</c:v>
                </c:pt>
                <c:pt idx="4">
                  <c:v>1.1000000000000001</c:v>
                </c:pt>
                <c:pt idx="5">
                  <c:v>0.9</c:v>
                </c:pt>
                <c:pt idx="6">
                  <c:v>0.9</c:v>
                </c:pt>
                <c:pt idx="7">
                  <c:v>0.8</c:v>
                </c:pt>
                <c:pt idx="8">
                  <c:v>1.5</c:v>
                </c:pt>
                <c:pt idx="9">
                  <c:v>1.6</c:v>
                </c:pt>
                <c:pt idx="10">
                  <c:v>0.95000000000000062</c:v>
                </c:pt>
                <c:pt idx="11">
                  <c:v>0.88</c:v>
                </c:pt>
                <c:pt idx="12">
                  <c:v>0.78</c:v>
                </c:pt>
                <c:pt idx="13">
                  <c:v>0.83000000000000063</c:v>
                </c:pt>
                <c:pt idx="14">
                  <c:v>0.65000000000000369</c:v>
                </c:pt>
                <c:pt idx="15">
                  <c:v>0.83000000000000063</c:v>
                </c:pt>
                <c:pt idx="16">
                  <c:v>0.9</c:v>
                </c:pt>
                <c:pt idx="17">
                  <c:v>0.94000000000000061</c:v>
                </c:pt>
                <c:pt idx="18">
                  <c:v>0.7400000000000031</c:v>
                </c:pt>
              </c:numCache>
            </c:numRef>
          </c:y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Sheet1!$B$3:$T$3</c:f>
              <c:numCache>
                <c:formatCode>General</c:formatCode>
                <c:ptCount val="19"/>
                <c:pt idx="0">
                  <c:v>1.8</c:v>
                </c:pt>
                <c:pt idx="1">
                  <c:v>1.2</c:v>
                </c:pt>
                <c:pt idx="2">
                  <c:v>1.2</c:v>
                </c:pt>
                <c:pt idx="3">
                  <c:v>1.1000000000000001</c:v>
                </c:pt>
                <c:pt idx="4">
                  <c:v>1.1000000000000001</c:v>
                </c:pt>
                <c:pt idx="5">
                  <c:v>1.2</c:v>
                </c:pt>
                <c:pt idx="6">
                  <c:v>1.2</c:v>
                </c:pt>
                <c:pt idx="7">
                  <c:v>1.5</c:v>
                </c:pt>
                <c:pt idx="8">
                  <c:v>1.24</c:v>
                </c:pt>
                <c:pt idx="9">
                  <c:v>0.9</c:v>
                </c:pt>
                <c:pt idx="10">
                  <c:v>1.7</c:v>
                </c:pt>
                <c:pt idx="11">
                  <c:v>1.4</c:v>
                </c:pt>
                <c:pt idx="12">
                  <c:v>1.4</c:v>
                </c:pt>
                <c:pt idx="13">
                  <c:v>1.1000000000000001</c:v>
                </c:pt>
                <c:pt idx="14">
                  <c:v>1.5</c:v>
                </c:pt>
                <c:pt idx="15">
                  <c:v>1</c:v>
                </c:pt>
              </c:numCache>
            </c:numRef>
          </c:y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Sheet1!$B$4:$T$4</c:f>
              <c:numCache>
                <c:formatCode>General</c:formatCode>
                <c:ptCount val="19"/>
                <c:pt idx="11">
                  <c:v>0.85000000000000064</c:v>
                </c:pt>
                <c:pt idx="12">
                  <c:v>0.30000000000000032</c:v>
                </c:pt>
              </c:numCache>
            </c:numRef>
          </c:y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EU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Sheet1!$B$5:$T$5</c:f>
              <c:numCache>
                <c:formatCode>General</c:formatCode>
                <c:ptCount val="19"/>
                <c:pt idx="11">
                  <c:v>0.8</c:v>
                </c:pt>
                <c:pt idx="12">
                  <c:v>1</c:v>
                </c:pt>
                <c:pt idx="13">
                  <c:v>0.60000000000000064</c:v>
                </c:pt>
              </c:numCache>
            </c:numRef>
          </c:yVal>
        </c:ser>
        <c:axId val="90690304"/>
        <c:axId val="90878720"/>
      </c:scatterChart>
      <c:valAx>
        <c:axId val="9069030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90878720"/>
        <c:crosses val="autoZero"/>
        <c:crossBetween val="midCat"/>
        <c:majorUnit val="1"/>
      </c:valAx>
      <c:valAx>
        <c:axId val="908787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90690304"/>
        <c:crosses val="autoZero"/>
        <c:crossBetween val="midCat"/>
      </c:valAx>
      <c:spPr>
        <a:noFill/>
      </c:spPr>
    </c:plotArea>
    <c:legend>
      <c:legendPos val="l"/>
      <c:layout/>
      <c:txPr>
        <a:bodyPr/>
        <a:lstStyle/>
        <a:p>
          <a:pPr>
            <a:defRPr b="1" i="0" baseline="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10"/>
  <c:clrMapOvr bg1="dk2" tx1="lt1" bg2="dk1" tx2="lt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Sheet1!$B$1:$K$1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xVal>
          <c:yVal>
            <c:numRef>
              <c:f>Sheet1!$B$2:$K$2</c:f>
              <c:numCache>
                <c:formatCode>General</c:formatCode>
                <c:ptCount val="10"/>
                <c:pt idx="0">
                  <c:v>0</c:v>
                </c:pt>
                <c:pt idx="1">
                  <c:v>5.4</c:v>
                </c:pt>
                <c:pt idx="2">
                  <c:v>22.4</c:v>
                </c:pt>
                <c:pt idx="3">
                  <c:v>44.1</c:v>
                </c:pt>
                <c:pt idx="4">
                  <c:v>66.400000000000006</c:v>
                </c:pt>
                <c:pt idx="5">
                  <c:v>69.2</c:v>
                </c:pt>
                <c:pt idx="6">
                  <c:v>64.099999999999994</c:v>
                </c:pt>
                <c:pt idx="7">
                  <c:v>66.8</c:v>
                </c:pt>
                <c:pt idx="8">
                  <c:v>68.8</c:v>
                </c:pt>
                <c:pt idx="9">
                  <c:v>74.599999999999994</c:v>
                </c:pt>
              </c:numCache>
            </c:numRef>
          </c:y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Sheet1!$B$1:$K$1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xVal>
          <c:yVal>
            <c:numRef>
              <c:f>Sheet1!$B$3:$K$3</c:f>
              <c:numCache>
                <c:formatCode>General</c:formatCode>
                <c:ptCount val="10"/>
                <c:pt idx="1">
                  <c:v>16</c:v>
                </c:pt>
                <c:pt idx="2">
                  <c:v>52</c:v>
                </c:pt>
                <c:pt idx="3">
                  <c:v>66</c:v>
                </c:pt>
                <c:pt idx="4">
                  <c:v>78</c:v>
                </c:pt>
                <c:pt idx="5">
                  <c:v>82</c:v>
                </c:pt>
                <c:pt idx="6">
                  <c:v>71</c:v>
                </c:pt>
                <c:pt idx="7">
                  <c:v>72</c:v>
                </c:pt>
                <c:pt idx="8">
                  <c:v>72</c:v>
                </c:pt>
                <c:pt idx="9">
                  <c:v>81</c:v>
                </c:pt>
              </c:numCache>
            </c:numRef>
          </c:y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Sheet1!$B$1:$K$1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xVal>
          <c:yVal>
            <c:numRef>
              <c:f>Sheet1!$B$4:$K$4</c:f>
              <c:numCache>
                <c:formatCode>General</c:formatCode>
                <c:ptCount val="10"/>
                <c:pt idx="2">
                  <c:v>5</c:v>
                </c:pt>
                <c:pt idx="3">
                  <c:v>13</c:v>
                </c:pt>
                <c:pt idx="4">
                  <c:v>28</c:v>
                </c:pt>
                <c:pt idx="5">
                  <c:v>32.700000000000003</c:v>
                </c:pt>
                <c:pt idx="6">
                  <c:v>32.700000000000003</c:v>
                </c:pt>
                <c:pt idx="7">
                  <c:v>34.9</c:v>
                </c:pt>
                <c:pt idx="8">
                  <c:v>42</c:v>
                </c:pt>
                <c:pt idx="9">
                  <c:v>46</c:v>
                </c:pt>
              </c:numCache>
            </c:numRef>
          </c:y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EU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EU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EU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CZ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xVal>
            <c:numRef>
              <c:f>Sheet1!$B$1:$K$1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xVal>
          <c:yVal>
            <c:numRef>
              <c:f>Sheet1!$B$5:$K$5</c:f>
              <c:numCache>
                <c:formatCode>General</c:formatCode>
                <c:ptCount val="10"/>
                <c:pt idx="3">
                  <c:v>26</c:v>
                </c:pt>
                <c:pt idx="4">
                  <c:v>27.6</c:v>
                </c:pt>
                <c:pt idx="9">
                  <c:v>45</c:v>
                </c:pt>
              </c:numCache>
            </c:numRef>
          </c:yVal>
        </c:ser>
        <c:axId val="91498752"/>
        <c:axId val="91996160"/>
      </c:scatterChart>
      <c:valAx>
        <c:axId val="91498752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91996160"/>
        <c:crosses val="autoZero"/>
        <c:crossBetween val="midCat"/>
        <c:majorUnit val="1"/>
      </c:valAx>
      <c:valAx>
        <c:axId val="919961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91498752"/>
        <c:crosses val="autoZero"/>
        <c:crossBetween val="midCat"/>
      </c:valAx>
      <c:spPr>
        <a:noFill/>
      </c:spPr>
    </c:plotArea>
    <c:legend>
      <c:legendPos val="l"/>
      <c:layout>
        <c:manualLayout>
          <c:xMode val="edge"/>
          <c:yMode val="edge"/>
          <c:x val="8.1133120924977205E-3"/>
          <c:y val="0.44250916564826132"/>
          <c:w val="6.7744878285412272E-2"/>
          <c:h val="0.3140270128715858"/>
        </c:manualLayout>
      </c:layout>
      <c:txPr>
        <a:bodyPr/>
        <a:lstStyle/>
        <a:p>
          <a:pPr>
            <a:defRPr b="1" i="0" baseline="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view3D>
      <c:rotX val="20"/>
      <c:hPercent val="60"/>
      <c:rotY val="4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635949943117193E-2"/>
          <c:y val="5.8558558558558467E-2"/>
          <c:w val="0.73833902161547749"/>
          <c:h val="0.81531531531531531"/>
        </c:manualLayout>
      </c:layout>
      <c:bar3DChart>
        <c:barDir val="col"/>
        <c:grouping val="clustered"/>
        <c:ser>
          <c:idx val="2"/>
          <c:order val="0"/>
          <c:tx>
            <c:strRef>
              <c:f>Sheet1!$A$2</c:f>
              <c:strCache>
                <c:ptCount val="1"/>
                <c:pt idx="0">
                  <c:v>Paclitaxel</c:v>
                </c:pt>
              </c:strCache>
            </c:strRef>
          </c:tx>
          <c:spPr>
            <a:solidFill>
              <a:schemeClr val="hlink"/>
            </a:solidFill>
            <a:ln w="15124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35</c:v>
                </c:pt>
                <c:pt idx="1">
                  <c:v>1276</c:v>
                </c:pt>
                <c:pt idx="2">
                  <c:v>2404</c:v>
                </c:pt>
                <c:pt idx="3">
                  <c:v>4219</c:v>
                </c:pt>
                <c:pt idx="4">
                  <c:v>4995</c:v>
                </c:pt>
                <c:pt idx="5">
                  <c:v>3550</c:v>
                </c:pt>
                <c:pt idx="6">
                  <c:v>1976</c:v>
                </c:pt>
              </c:numCache>
            </c:numRef>
          </c:val>
        </c:ser>
        <c:ser>
          <c:idx val="4"/>
          <c:order val="1"/>
          <c:tx>
            <c:strRef>
              <c:f>Sheet1!$A$3</c:f>
              <c:strCache>
                <c:ptCount val="1"/>
                <c:pt idx="0">
                  <c:v>Sirolimus</c:v>
                </c:pt>
              </c:strCache>
            </c:strRef>
          </c:tx>
          <c:spPr>
            <a:solidFill>
              <a:schemeClr val="bg2"/>
            </a:solidFill>
            <a:ln w="15124">
              <a:solidFill>
                <a:srgbClr val="666699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Sheet1!$B$3:$J$3</c:f>
              <c:numCache>
                <c:formatCode>General</c:formatCode>
                <c:ptCount val="9"/>
                <c:pt idx="0">
                  <c:v>610</c:v>
                </c:pt>
                <c:pt idx="1">
                  <c:v>1429</c:v>
                </c:pt>
                <c:pt idx="2">
                  <c:v>2501</c:v>
                </c:pt>
                <c:pt idx="3">
                  <c:v>3834</c:v>
                </c:pt>
                <c:pt idx="4">
                  <c:v>3641</c:v>
                </c:pt>
                <c:pt idx="5">
                  <c:v>2269</c:v>
                </c:pt>
                <c:pt idx="6">
                  <c:v>2033</c:v>
                </c:pt>
              </c:numCache>
            </c:numRef>
          </c:val>
        </c:ser>
        <c:ser>
          <c:idx val="6"/>
          <c:order val="2"/>
          <c:tx>
            <c:strRef>
              <c:f>Sheet1!$A$4</c:f>
              <c:strCache>
                <c:ptCount val="1"/>
                <c:pt idx="0">
                  <c:v>Zotarolimus</c:v>
                </c:pt>
              </c:strCache>
            </c:strRef>
          </c:tx>
          <c:spPr>
            <a:solidFill>
              <a:srgbClr val="0066CC"/>
            </a:solidFill>
            <a:ln w="15124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Sheet1!$B$4:$J$4</c:f>
              <c:numCache>
                <c:formatCode>General</c:formatCode>
                <c:ptCount val="9"/>
                <c:pt idx="4">
                  <c:v>1442</c:v>
                </c:pt>
                <c:pt idx="5">
                  <c:v>2015</c:v>
                </c:pt>
                <c:pt idx="6">
                  <c:v>1776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others/n.a.</c:v>
                </c:pt>
              </c:strCache>
            </c:strRef>
          </c:tx>
          <c:spPr>
            <a:solidFill>
              <a:schemeClr val="folHlink"/>
            </a:solidFill>
            <a:ln w="15124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Sheet1!$B$5:$J$5</c:f>
              <c:numCache>
                <c:formatCode>General</c:formatCode>
                <c:ptCount val="9"/>
                <c:pt idx="2">
                  <c:v>923</c:v>
                </c:pt>
                <c:pt idx="3">
                  <c:v>2356</c:v>
                </c:pt>
                <c:pt idx="4">
                  <c:v>1267</c:v>
                </c:pt>
                <c:pt idx="5">
                  <c:v>166</c:v>
                </c:pt>
                <c:pt idx="6">
                  <c:v>1462</c:v>
                </c:pt>
              </c:numCache>
            </c:numRef>
          </c:val>
        </c:ser>
        <c:ser>
          <c:idx val="7"/>
          <c:order val="4"/>
          <c:tx>
            <c:strRef>
              <c:f>Sheet1!$A$6</c:f>
              <c:strCache>
                <c:ptCount val="1"/>
                <c:pt idx="0">
                  <c:v>Tacrolimus</c:v>
                </c:pt>
              </c:strCache>
            </c:strRef>
          </c:tx>
          <c:spPr>
            <a:solidFill>
              <a:srgbClr val="CCCCFF"/>
            </a:solidFill>
            <a:ln w="15124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Sheet1!$B$6:$J$6</c:f>
              <c:numCache>
                <c:formatCode>General</c:formatCode>
                <c:ptCount val="9"/>
                <c:pt idx="0">
                  <c:v>0</c:v>
                </c:pt>
                <c:pt idx="1">
                  <c:v>233</c:v>
                </c:pt>
                <c:pt idx="2">
                  <c:v>602</c:v>
                </c:pt>
                <c:pt idx="3">
                  <c:v>800</c:v>
                </c:pt>
                <c:pt idx="4">
                  <c:v>423</c:v>
                </c:pt>
                <c:pt idx="5">
                  <c:v>306</c:v>
                </c:pt>
                <c:pt idx="6">
                  <c:v>0</c:v>
                </c:pt>
              </c:numCache>
            </c:numRef>
          </c:val>
        </c:ser>
        <c:ser>
          <c:idx val="0"/>
          <c:order val="5"/>
          <c:tx>
            <c:strRef>
              <c:f>Sheet1!$A$7</c:f>
              <c:strCache>
                <c:ptCount val="1"/>
                <c:pt idx="0">
                  <c:v>Everolimus</c:v>
                </c:pt>
              </c:strCache>
            </c:strRef>
          </c:tx>
          <c:spPr>
            <a:solidFill>
              <a:schemeClr val="accent1"/>
            </a:solidFill>
            <a:ln w="15124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Sheet1!$B$7:$J$7</c:f>
              <c:numCache>
                <c:formatCode>General</c:formatCode>
                <c:ptCount val="9"/>
                <c:pt idx="4">
                  <c:v>269</c:v>
                </c:pt>
                <c:pt idx="5">
                  <c:v>2911</c:v>
                </c:pt>
                <c:pt idx="6">
                  <c:v>4332</c:v>
                </c:pt>
              </c:numCache>
            </c:numRef>
          </c:val>
        </c:ser>
        <c:gapDepth val="0"/>
        <c:shape val="box"/>
        <c:axId val="92372352"/>
        <c:axId val="92534656"/>
        <c:axId val="0"/>
      </c:bar3DChart>
      <c:catAx>
        <c:axId val="92372352"/>
        <c:scaling>
          <c:orientation val="minMax"/>
        </c:scaling>
        <c:axPos val="b"/>
        <c:numFmt formatCode="General" sourceLinked="1"/>
        <c:tickLblPos val="low"/>
        <c:spPr>
          <a:ln w="37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8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92534656"/>
        <c:crosses val="autoZero"/>
        <c:auto val="1"/>
        <c:lblAlgn val="ctr"/>
        <c:lblOffset val="100"/>
        <c:tickLblSkip val="1"/>
        <c:tickMarkSkip val="1"/>
      </c:catAx>
      <c:valAx>
        <c:axId val="92534656"/>
        <c:scaling>
          <c:orientation val="minMax"/>
        </c:scaling>
        <c:axPos val="l"/>
        <c:majorGridlines>
          <c:spPr>
            <a:ln w="3781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7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8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92372352"/>
        <c:crosses val="autoZero"/>
        <c:crossBetween val="between"/>
      </c:valAx>
      <c:spPr>
        <a:noFill/>
        <a:ln w="30248">
          <a:noFill/>
        </a:ln>
      </c:spPr>
    </c:plotArea>
    <c:legend>
      <c:legendPos val="r"/>
      <c:layout>
        <c:manualLayout>
          <c:xMode val="edge"/>
          <c:yMode val="edge"/>
          <c:x val="0.12855517633674618"/>
          <c:y val="0"/>
          <c:w val="0.24687144482366324"/>
          <c:h val="0.63288288288288364"/>
        </c:manualLayout>
      </c:layout>
      <c:spPr>
        <a:noFill/>
        <a:ln w="3781">
          <a:solidFill>
            <a:schemeClr val="tx1"/>
          </a:solidFill>
          <a:prstDash val="solid"/>
        </a:ln>
      </c:spPr>
      <c:txPr>
        <a:bodyPr/>
        <a:lstStyle/>
        <a:p>
          <a:pPr>
            <a:defRPr sz="2626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8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view3D>
      <c:rotX val="20"/>
      <c:hPercent val="51"/>
      <c:rotY val="4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4024255788313116E-2"/>
          <c:y val="0.13255360623781667"/>
          <c:w val="0.94597574421168684"/>
          <c:h val="0.7485380116959066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DES %</c:v>
                </c:pt>
              </c:strCache>
            </c:strRef>
          </c:tx>
          <c:spPr>
            <a:solidFill>
              <a:schemeClr val="accent1"/>
            </a:solidFill>
            <a:ln w="12251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5.4</c:v>
                </c:pt>
                <c:pt idx="1">
                  <c:v>22.4</c:v>
                </c:pt>
                <c:pt idx="2">
                  <c:v>44.1</c:v>
                </c:pt>
                <c:pt idx="3">
                  <c:v>66.400000000000006</c:v>
                </c:pt>
                <c:pt idx="4">
                  <c:v>69.2</c:v>
                </c:pt>
                <c:pt idx="5">
                  <c:v>64.099999999999994</c:v>
                </c:pt>
                <c:pt idx="6">
                  <c:v>66.8</c:v>
                </c:pt>
                <c:pt idx="7">
                  <c:v>68.8</c:v>
                </c:pt>
                <c:pt idx="8">
                  <c:v>74.599999999999994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REDO % (reporting Centers only)</c:v>
                </c:pt>
              </c:strCache>
            </c:strRef>
          </c:tx>
          <c:spPr>
            <a:solidFill>
              <a:schemeClr val="accent2"/>
            </a:solidFill>
            <a:ln w="12251">
              <a:solidFill>
                <a:srgbClr val="000000"/>
              </a:solidFill>
              <a:prstDash val="solid"/>
            </a:ln>
          </c:spP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2.3981662414614694E-2"/>
                  <c:y val="-5.1299364211029382E-2"/>
                </c:manualLayout>
              </c:layout>
              <c:showVal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2.3981662414614694E-2"/>
                  <c:y val="-4.0499498061338991E-2"/>
                </c:manualLayout>
              </c:layout>
              <c:showVal val="1"/>
            </c:dLbl>
            <c:dLbl>
              <c:idx val="8"/>
              <c:layout>
                <c:manualLayout>
                  <c:x val="2.2570976390225598E-2"/>
                  <c:y val="-5.93992638232974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4,6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Sheet1!$B$3:$J$3</c:f>
              <c:numCache>
                <c:formatCode>General</c:formatCode>
                <c:ptCount val="9"/>
                <c:pt idx="1">
                  <c:v>6.6</c:v>
                </c:pt>
                <c:pt idx="2">
                  <c:v>7.4</c:v>
                </c:pt>
                <c:pt idx="3">
                  <c:v>6.8</c:v>
                </c:pt>
                <c:pt idx="4">
                  <c:v>7.2</c:v>
                </c:pt>
                <c:pt idx="5">
                  <c:v>6.3</c:v>
                </c:pt>
                <c:pt idx="6">
                  <c:v>7.2</c:v>
                </c:pt>
                <c:pt idx="7">
                  <c:v>6.7</c:v>
                </c:pt>
                <c:pt idx="8">
                  <c:v>4.6399999999999997</c:v>
                </c:pt>
              </c:numCache>
            </c:numRef>
          </c:val>
        </c:ser>
        <c:gapDepth val="0"/>
        <c:shape val="box"/>
        <c:axId val="91746688"/>
        <c:axId val="91748224"/>
        <c:axId val="0"/>
      </c:bar3DChart>
      <c:catAx>
        <c:axId val="91746688"/>
        <c:scaling>
          <c:orientation val="minMax"/>
        </c:scaling>
        <c:axPos val="b"/>
        <c:numFmt formatCode="General" sourceLinked="1"/>
        <c:tickLblPos val="low"/>
        <c:spPr>
          <a:ln w="30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8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91748224"/>
        <c:crosses val="autoZero"/>
        <c:auto val="1"/>
        <c:lblAlgn val="ctr"/>
        <c:lblOffset val="100"/>
        <c:tickLblSkip val="1"/>
        <c:tickMarkSkip val="1"/>
      </c:catAx>
      <c:valAx>
        <c:axId val="91748224"/>
        <c:scaling>
          <c:orientation val="minMax"/>
        </c:scaling>
        <c:axPos val="l"/>
        <c:majorGridlines>
          <c:spPr>
            <a:ln w="306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0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8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917466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83792723263507"/>
          <c:y val="0"/>
          <c:w val="0.6097023153252481"/>
          <c:h val="7.797270955165693E-2"/>
        </c:manualLayout>
      </c:layout>
      <c:spPr>
        <a:noFill/>
        <a:ln w="3063">
          <a:solidFill>
            <a:schemeClr val="tx1"/>
          </a:solidFill>
          <a:prstDash val="solid"/>
        </a:ln>
      </c:spPr>
      <c:txPr>
        <a:bodyPr/>
        <a:lstStyle/>
        <a:p>
          <a:pPr>
            <a:defRPr sz="1596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3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view3D>
      <c:hPercent val="46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7326943556975525E-2"/>
          <c:y val="0.1445497630331754"/>
          <c:w val="0.78381256656017062"/>
          <c:h val="0.74644549763033796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Thrombus</c:v>
                </c:pt>
              </c:strCache>
            </c:strRef>
          </c:tx>
          <c:spPr>
            <a:solidFill>
              <a:schemeClr val="accent1"/>
            </a:solidFill>
            <a:ln w="15356">
              <a:solidFill>
                <a:srgbClr val="000000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85</c:v>
                </c:pt>
                <c:pt idx="1">
                  <c:v>130</c:v>
                </c:pt>
                <c:pt idx="2">
                  <c:v>98</c:v>
                </c:pt>
                <c:pt idx="3">
                  <c:v>105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Restenose</c:v>
                </c:pt>
              </c:strCache>
            </c:strRef>
          </c:tx>
          <c:spPr>
            <a:solidFill>
              <a:schemeClr val="accent2"/>
            </a:solidFill>
            <a:ln w="15356">
              <a:solidFill>
                <a:srgbClr val="000000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918</c:v>
                </c:pt>
                <c:pt idx="1">
                  <c:v>750</c:v>
                </c:pt>
                <c:pt idx="2">
                  <c:v>659</c:v>
                </c:pt>
                <c:pt idx="3">
                  <c:v>586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Thrombus x10% reporting centres</c:v>
                </c:pt>
              </c:strCache>
            </c:strRef>
          </c:tx>
          <c:spPr>
            <a:solidFill>
              <a:schemeClr val="hlink"/>
            </a:solidFill>
            <a:ln w="15356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3.0494061046118071E-2"/>
                  <c:y val="-3.12703583061888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8,5%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2.6975515540796812E-2"/>
                  <c:y val="-5.73289902280132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15,2%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85</c:v>
                </c:pt>
                <c:pt idx="1">
                  <c:v>148</c:v>
                </c:pt>
                <c:pt idx="2">
                  <c:v>130</c:v>
                </c:pt>
                <c:pt idx="3">
                  <c:v>152</c:v>
                </c:pt>
              </c:numCache>
            </c:numRef>
          </c:val>
        </c:ser>
        <c:gapDepth val="0"/>
        <c:shape val="box"/>
        <c:axId val="93745152"/>
        <c:axId val="93746688"/>
        <c:axId val="0"/>
      </c:bar3DChart>
      <c:catAx>
        <c:axId val="93745152"/>
        <c:scaling>
          <c:orientation val="minMax"/>
        </c:scaling>
        <c:axPos val="b"/>
        <c:numFmt formatCode="General" sourceLinked="1"/>
        <c:tickLblPos val="low"/>
        <c:spPr>
          <a:ln w="38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3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93746688"/>
        <c:crosses val="autoZero"/>
        <c:auto val="1"/>
        <c:lblAlgn val="ctr"/>
        <c:lblOffset val="100"/>
        <c:tickLblSkip val="1"/>
        <c:tickMarkSkip val="1"/>
      </c:catAx>
      <c:valAx>
        <c:axId val="93746688"/>
        <c:scaling>
          <c:orientation val="minMax"/>
        </c:scaling>
        <c:axPos val="l"/>
        <c:majorGridlines>
          <c:spPr>
            <a:ln w="383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8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3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93745152"/>
        <c:crosses val="autoZero"/>
        <c:crossBetween val="between"/>
      </c:valAx>
      <c:spPr>
        <a:noFill/>
        <a:ln w="30711">
          <a:noFill/>
        </a:ln>
      </c:spPr>
    </c:plotArea>
    <c:legend>
      <c:legendPos val="t"/>
      <c:layout>
        <c:manualLayout>
          <c:xMode val="edge"/>
          <c:yMode val="edge"/>
          <c:x val="9.3716719914803001E-2"/>
          <c:y val="2.3696682464455052E-3"/>
          <c:w val="0.70926517571884951"/>
          <c:h val="8.5308056872037921E-2"/>
        </c:manualLayout>
      </c:layout>
      <c:spPr>
        <a:noFill/>
        <a:ln w="3839">
          <a:solidFill>
            <a:schemeClr val="tx1"/>
          </a:solidFill>
          <a:prstDash val="solid"/>
        </a:ln>
      </c:spPr>
      <c:txPr>
        <a:bodyPr/>
        <a:lstStyle/>
        <a:p>
          <a:pPr>
            <a:defRPr sz="2001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7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0"/>
  <c:clrMapOvr bg1="dk2" tx1="lt1" bg2="dk1" tx2="lt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Sheet1!$B$1:$N$1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xVal>
          <c:yVal>
            <c:numRef>
              <c:f>Sheet1!$B$2:$N$2</c:f>
              <c:numCache>
                <c:formatCode>General</c:formatCode>
                <c:ptCount val="13"/>
                <c:pt idx="0">
                  <c:v>3</c:v>
                </c:pt>
                <c:pt idx="1">
                  <c:v>16.7</c:v>
                </c:pt>
                <c:pt idx="2">
                  <c:v>28.5</c:v>
                </c:pt>
                <c:pt idx="3">
                  <c:v>32</c:v>
                </c:pt>
                <c:pt idx="4">
                  <c:v>50</c:v>
                </c:pt>
                <c:pt idx="5">
                  <c:v>48.3</c:v>
                </c:pt>
                <c:pt idx="6">
                  <c:v>58.6</c:v>
                </c:pt>
                <c:pt idx="7">
                  <c:v>65</c:v>
                </c:pt>
                <c:pt idx="8">
                  <c:v>65.8</c:v>
                </c:pt>
                <c:pt idx="9">
                  <c:v>69.2</c:v>
                </c:pt>
                <c:pt idx="10">
                  <c:v>74.599999999999994</c:v>
                </c:pt>
                <c:pt idx="11">
                  <c:v>69.400000000000006</c:v>
                </c:pt>
                <c:pt idx="12">
                  <c:v>73.3</c:v>
                </c:pt>
              </c:numCache>
            </c:numRef>
          </c:y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Sheet1!$B$1:$N$1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xVal>
          <c:yVal>
            <c:numRef>
              <c:f>Sheet1!$B$3:$N$3</c:f>
              <c:numCache>
                <c:formatCode>General</c:formatCode>
                <c:ptCount val="13"/>
                <c:pt idx="0">
                  <c:v>19</c:v>
                </c:pt>
                <c:pt idx="1">
                  <c:v>23</c:v>
                </c:pt>
                <c:pt idx="2">
                  <c:v>39.300000000000004</c:v>
                </c:pt>
                <c:pt idx="6">
                  <c:v>57</c:v>
                </c:pt>
                <c:pt idx="10">
                  <c:v>61</c:v>
                </c:pt>
                <c:pt idx="11">
                  <c:v>62</c:v>
                </c:pt>
              </c:numCache>
            </c:numRef>
          </c:yVal>
        </c:ser>
        <c:axId val="94180864"/>
        <c:axId val="94182400"/>
      </c:scatterChart>
      <c:valAx>
        <c:axId val="9418086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94182400"/>
        <c:crosses val="autoZero"/>
        <c:crossBetween val="midCat"/>
        <c:majorUnit val="1"/>
      </c:valAx>
      <c:valAx>
        <c:axId val="941824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94180864"/>
        <c:crosses val="autoZero"/>
        <c:crossBetween val="midCat"/>
      </c:valAx>
      <c:spPr>
        <a:noFill/>
      </c:spPr>
    </c:plotArea>
    <c:legend>
      <c:legendPos val="l"/>
      <c:layout/>
      <c:txPr>
        <a:bodyPr/>
        <a:lstStyle/>
        <a:p>
          <a:pPr>
            <a:defRPr b="1" i="0" baseline="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>
        <c:manualLayout>
          <c:layoutTarget val="inner"/>
          <c:xMode val="edge"/>
          <c:yMode val="edge"/>
          <c:x val="0.25210923066161373"/>
          <c:y val="5.6312195470344564E-2"/>
          <c:w val="0.71138536047435053"/>
          <c:h val="0.83014803910676593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&lt;400 CA/y+c</c:v>
                </c:pt>
              </c:strCache>
            </c:strRef>
          </c:tx>
          <c:spPr>
            <a:solidFill>
              <a:schemeClr val="accent2"/>
            </a:solidFill>
            <a:ln w="14625">
              <a:solidFill>
                <a:schemeClr val="tx1"/>
              </a:solidFill>
              <a:prstDash val="solid"/>
            </a:ln>
          </c:spPr>
          <c:dLbls>
            <c:delete val="1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6</c:v>
                </c:pt>
                <c:pt idx="10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&lt;200 PCI/y+c</c:v>
                </c:pt>
              </c:strCache>
            </c:strRef>
          </c:tx>
          <c:spPr>
            <a:solidFill>
              <a:srgbClr val="FF0000"/>
            </a:solidFill>
            <a:ln w="14625">
              <a:solidFill>
                <a:schemeClr val="tx1"/>
              </a:solidFill>
              <a:prstDash val="solid"/>
            </a:ln>
          </c:spPr>
          <c:dLbls>
            <c:delete val="1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Sheet1!$B$4:$L$4</c:f>
              <c:numCache>
                <c:formatCode>General</c:formatCode>
                <c:ptCount val="11"/>
                <c:pt idx="0">
                  <c:v>9</c:v>
                </c:pt>
                <c:pt idx="1">
                  <c:v>11</c:v>
                </c:pt>
                <c:pt idx="2">
                  <c:v>9</c:v>
                </c:pt>
                <c:pt idx="3">
                  <c:v>6</c:v>
                </c:pt>
                <c:pt idx="4">
                  <c:v>4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</c:numCache>
            </c:numRef>
          </c:val>
        </c:ser>
        <c:dLbls>
          <c:showVal val="1"/>
        </c:dLbls>
        <c:gapWidth val="75"/>
        <c:axId val="87381888"/>
        <c:axId val="87388160"/>
      </c:barChart>
      <c:lineChart>
        <c:grouping val="standard"/>
        <c:ser>
          <c:idx val="0"/>
          <c:order val="1"/>
          <c:tx>
            <c:strRef>
              <c:f>Sheet1!$A$3</c:f>
              <c:strCache>
                <c:ptCount val="1"/>
                <c:pt idx="0">
                  <c:v>CA/y x thousand</c:v>
                </c:pt>
              </c:strCache>
            </c:strRef>
          </c:tx>
          <c:spPr>
            <a:ln w="43875">
              <a:solidFill>
                <a:srgbClr val="003300"/>
              </a:solidFill>
              <a:prstDash val="solid"/>
            </a:ln>
          </c:spPr>
          <c:marker>
            <c:symbol val="star"/>
            <c:size val="10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elete val="1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Sheet1!$B$3:$L$3</c:f>
              <c:numCache>
                <c:formatCode>General</c:formatCode>
                <c:ptCount val="11"/>
                <c:pt idx="0">
                  <c:v>4.4169999999999998</c:v>
                </c:pt>
                <c:pt idx="1">
                  <c:v>4.8029999999999955</c:v>
                </c:pt>
                <c:pt idx="2">
                  <c:v>5.093</c:v>
                </c:pt>
                <c:pt idx="3">
                  <c:v>5.415</c:v>
                </c:pt>
                <c:pt idx="4">
                  <c:v>5.51</c:v>
                </c:pt>
                <c:pt idx="5">
                  <c:v>6.0090000000000003</c:v>
                </c:pt>
                <c:pt idx="6">
                  <c:v>6.1039999999999965</c:v>
                </c:pt>
                <c:pt idx="7">
                  <c:v>6.2960000000000003</c:v>
                </c:pt>
                <c:pt idx="8">
                  <c:v>6.18</c:v>
                </c:pt>
                <c:pt idx="9">
                  <c:v>6.2119999999999997</c:v>
                </c:pt>
                <c:pt idx="10">
                  <c:v>6.58</c:v>
                </c:pt>
              </c:numCache>
            </c:numRef>
          </c:val>
        </c:ser>
        <c:dLbls>
          <c:showVal val="1"/>
        </c:dLbls>
        <c:marker val="1"/>
        <c:axId val="87389696"/>
        <c:axId val="87391232"/>
      </c:lineChart>
      <c:catAx>
        <c:axId val="8738188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6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87388160"/>
        <c:crosses val="autoZero"/>
        <c:lblAlgn val="ctr"/>
        <c:lblOffset val="100"/>
        <c:tickLblSkip val="1"/>
        <c:tickMarkSkip val="1"/>
      </c:catAx>
      <c:valAx>
        <c:axId val="873881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36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87381888"/>
        <c:crosses val="autoZero"/>
        <c:crossBetween val="between"/>
      </c:valAx>
      <c:catAx>
        <c:axId val="87389696"/>
        <c:scaling>
          <c:orientation val="minMax"/>
        </c:scaling>
        <c:delete val="1"/>
        <c:axPos val="b"/>
        <c:numFmt formatCode="General" sourceLinked="1"/>
        <c:tickLblPos val="none"/>
        <c:crossAx val="87391232"/>
        <c:crosses val="autoZero"/>
        <c:lblAlgn val="ctr"/>
        <c:lblOffset val="100"/>
      </c:catAx>
      <c:valAx>
        <c:axId val="87391232"/>
        <c:scaling>
          <c:orientation val="minMax"/>
        </c:scaling>
        <c:axPos val="r"/>
        <c:numFmt formatCode="General" sourceLinked="1"/>
        <c:majorTickMark val="cross"/>
        <c:tickLblPos val="nextTo"/>
        <c:spPr>
          <a:ln w="36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87389696"/>
        <c:crosses val="max"/>
        <c:crossBetween val="between"/>
      </c:valAx>
    </c:plotArea>
    <c:legend>
      <c:legendPos val="l"/>
      <c:layout>
        <c:manualLayout>
          <c:xMode val="edge"/>
          <c:yMode val="edge"/>
          <c:x val="0"/>
          <c:y val="0.58600929261828216"/>
          <c:w val="0.20555078374922614"/>
          <c:h val="0.34197172536384995"/>
        </c:manualLayout>
      </c:layout>
      <c:spPr>
        <a:solidFill>
          <a:schemeClr val="bg1"/>
        </a:solidFill>
        <a:ln w="3656">
          <a:solidFill>
            <a:schemeClr val="tx1"/>
          </a:solidFill>
          <a:prstDash val="solid"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 pitchFamily="34" charset="0"/>
          <a:ea typeface="Cambria"/>
          <a:cs typeface="Arial" pitchFamily="34" charset="0"/>
        </a:defRPr>
      </a:pPr>
      <a:endParaRPr lang="de-DE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0"/>
  <c:clrMapOvr bg1="dk2" tx1="lt1" bg2="dk1" tx2="lt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Sheet1!$B$1:$M$1</c:f>
              <c:numCache>
                <c:formatCode>General</c:formatCod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numCache>
            </c:numRef>
          </c:xVal>
          <c:yVal>
            <c:numRef>
              <c:f>Sheet1!$B$2:$M$2</c:f>
              <c:numCache>
                <c:formatCode>General</c:formatCode>
                <c:ptCount val="12"/>
                <c:pt idx="0">
                  <c:v>2.2999999999999998</c:v>
                </c:pt>
                <c:pt idx="1">
                  <c:v>2.1</c:v>
                </c:pt>
                <c:pt idx="2">
                  <c:v>3.2</c:v>
                </c:pt>
                <c:pt idx="3">
                  <c:v>2.5</c:v>
                </c:pt>
                <c:pt idx="4">
                  <c:v>2.2000000000000002</c:v>
                </c:pt>
                <c:pt idx="5">
                  <c:v>1.7</c:v>
                </c:pt>
                <c:pt idx="6">
                  <c:v>3.6</c:v>
                </c:pt>
                <c:pt idx="7">
                  <c:v>8.2000000000000011</c:v>
                </c:pt>
                <c:pt idx="8">
                  <c:v>7.2</c:v>
                </c:pt>
                <c:pt idx="9">
                  <c:v>7.5</c:v>
                </c:pt>
                <c:pt idx="10">
                  <c:v>13.1</c:v>
                </c:pt>
                <c:pt idx="11">
                  <c:v>16.899999999999999</c:v>
                </c:pt>
              </c:numCache>
            </c:numRef>
          </c:y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Sheet1!$B$1:$M$1</c:f>
              <c:numCache>
                <c:formatCode>General</c:formatCod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numCache>
            </c:numRef>
          </c:xVal>
          <c:yVal>
            <c:numRef>
              <c:f>Sheet1!$B$3:$M$3</c:f>
              <c:numCache>
                <c:formatCode>General</c:formatCode>
                <c:ptCount val="12"/>
                <c:pt idx="1">
                  <c:v>0.9</c:v>
                </c:pt>
                <c:pt idx="5">
                  <c:v>1.3</c:v>
                </c:pt>
              </c:numCache>
            </c:numRef>
          </c:y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french CH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dPt>
            <c:idx val="10"/>
            <c:marker>
              <c:symbol val="triangle"/>
              <c:size val="13"/>
              <c:spPr>
                <a:solidFill>
                  <a:schemeClr val="bg2">
                    <a:lumMod val="75000"/>
                    <a:lumOff val="25000"/>
                  </a:schemeClr>
                </a:solidFill>
                <a:ln w="22225">
                  <a:solidFill>
                    <a:srgbClr val="000000">
                      <a:lumMod val="75000"/>
                      <a:lumOff val="25000"/>
                    </a:srgbClr>
                  </a:solidFill>
                </a:ln>
              </c:spPr>
            </c:marker>
          </c:dPt>
          <c:xVal>
            <c:numRef>
              <c:f>Sheet1!$B$1:$M$1</c:f>
              <c:numCache>
                <c:formatCode>General</c:formatCod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numCache>
            </c:numRef>
          </c:xVal>
          <c:yVal>
            <c:numRef>
              <c:f>Sheet1!$B$4:$M$4</c:f>
              <c:numCache>
                <c:formatCode>General</c:formatCode>
                <c:ptCount val="12"/>
                <c:pt idx="9">
                  <c:v>23</c:v>
                </c:pt>
                <c:pt idx="10">
                  <c:v>32</c:v>
                </c:pt>
              </c:numCache>
            </c:numRef>
          </c:y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german CH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Sheet1!$B$1:$M$1</c:f>
              <c:numCache>
                <c:formatCode>General</c:formatCod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numCache>
            </c:numRef>
          </c:xVal>
          <c:yVal>
            <c:numRef>
              <c:f>Sheet1!$B$5:$M$5</c:f>
              <c:numCache>
                <c:formatCode>General</c:formatCode>
                <c:ptCount val="12"/>
                <c:pt idx="9">
                  <c:v>2</c:v>
                </c:pt>
                <c:pt idx="10">
                  <c:v>6</c:v>
                </c:pt>
              </c:numCache>
            </c:numRef>
          </c:yVal>
        </c:ser>
        <c:axId val="94397952"/>
        <c:axId val="94399872"/>
      </c:scatterChart>
      <c:valAx>
        <c:axId val="94397952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94399872"/>
        <c:crosses val="autoZero"/>
        <c:crossBetween val="midCat"/>
        <c:majorUnit val="1"/>
      </c:valAx>
      <c:valAx>
        <c:axId val="943998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94397952"/>
        <c:crosses val="autoZero"/>
        <c:crossBetween val="midCat"/>
      </c:valAx>
      <c:spPr>
        <a:noFill/>
      </c:spPr>
    </c:plotArea>
    <c:legend>
      <c:legendPos val="l"/>
      <c:layout>
        <c:manualLayout>
          <c:xMode val="edge"/>
          <c:yMode val="edge"/>
          <c:x val="8.1133129563538894E-3"/>
          <c:y val="0.44250916564826132"/>
          <c:w val="0.16242724769912553"/>
          <c:h val="0.35685955528750851"/>
        </c:manualLayout>
      </c:layout>
      <c:txPr>
        <a:bodyPr/>
        <a:lstStyle/>
        <a:p>
          <a:pPr>
            <a:defRPr b="1" i="0" baseline="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view3D>
      <c:hPercent val="53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2765072765072769E-2"/>
          <c:y val="6.3829787234042562E-2"/>
          <c:w val="0.72245322245322263"/>
          <c:h val="0.80141843971630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Ablation</c:v>
                </c:pt>
              </c:strCache>
            </c:strRef>
          </c:tx>
          <c:spPr>
            <a:solidFill>
              <a:schemeClr val="accent1"/>
            </a:solidFill>
            <a:ln w="12683">
              <a:solidFill>
                <a:srgbClr val="000000"/>
              </a:solidFill>
              <a:prstDash val="solid"/>
            </a:ln>
          </c:spPr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1194</c:v>
                </c:pt>
                <c:pt idx="1">
                  <c:v>1320</c:v>
                </c:pt>
                <c:pt idx="2">
                  <c:v>1502</c:v>
                </c:pt>
                <c:pt idx="3">
                  <c:v>1552</c:v>
                </c:pt>
                <c:pt idx="4">
                  <c:v>1689</c:v>
                </c:pt>
                <c:pt idx="5">
                  <c:v>2166</c:v>
                </c:pt>
                <c:pt idx="6">
                  <c:v>2206</c:v>
                </c:pt>
                <c:pt idx="7">
                  <c:v>2553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Diagnostics</c:v>
                </c:pt>
              </c:strCache>
            </c:strRef>
          </c:tx>
          <c:spPr>
            <a:solidFill>
              <a:schemeClr val="accent2"/>
            </a:solidFill>
            <a:ln w="12683">
              <a:solidFill>
                <a:srgbClr val="000000"/>
              </a:solidFill>
              <a:prstDash val="solid"/>
            </a:ln>
          </c:spPr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  <c:pt idx="0">
                  <c:v>1816</c:v>
                </c:pt>
                <c:pt idx="1">
                  <c:v>2037</c:v>
                </c:pt>
                <c:pt idx="2">
                  <c:v>1935</c:v>
                </c:pt>
                <c:pt idx="3">
                  <c:v>1767</c:v>
                </c:pt>
                <c:pt idx="4">
                  <c:v>2337</c:v>
                </c:pt>
                <c:pt idx="5">
                  <c:v>2860</c:v>
                </c:pt>
                <c:pt idx="6">
                  <c:v>2612</c:v>
                </c:pt>
                <c:pt idx="7">
                  <c:v>2821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A/D % x10</c:v>
                </c:pt>
              </c:strCache>
            </c:strRef>
          </c:tx>
          <c:spPr>
            <a:solidFill>
              <a:schemeClr val="hlink"/>
            </a:solidFill>
            <a:ln w="12683">
              <a:solidFill>
                <a:srgbClr val="000000"/>
              </a:solidFill>
              <a:prstDash val="solid"/>
            </a:ln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1.6051859074594284E-2"/>
                  <c:y val="-1.304206198491560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88%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1.481710068424087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76%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2.0990892636007997E-2"/>
                  <c:y val="-2.608412396983119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Sheet1!$B$4:$I$4</c:f>
              <c:numCache>
                <c:formatCode>General</c:formatCode>
                <c:ptCount val="8"/>
                <c:pt idx="0">
                  <c:v>657</c:v>
                </c:pt>
                <c:pt idx="1">
                  <c:v>648</c:v>
                </c:pt>
                <c:pt idx="2">
                  <c:v>776</c:v>
                </c:pt>
                <c:pt idx="3">
                  <c:v>878</c:v>
                </c:pt>
                <c:pt idx="4">
                  <c:v>723</c:v>
                </c:pt>
                <c:pt idx="5">
                  <c:v>757</c:v>
                </c:pt>
                <c:pt idx="6">
                  <c:v>845</c:v>
                </c:pt>
                <c:pt idx="7">
                  <c:v>904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Implantation</c:v>
                </c:pt>
              </c:strCache>
            </c:strRef>
          </c:tx>
          <c:spPr>
            <a:solidFill>
              <a:schemeClr val="folHlink"/>
            </a:solidFill>
            <a:ln w="12683">
              <a:solidFill>
                <a:srgbClr val="000000"/>
              </a:solidFill>
              <a:prstDash val="solid"/>
            </a:ln>
          </c:spPr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Sheet1!$B$5:$I$5</c:f>
              <c:numCache>
                <c:formatCode>General</c:formatCode>
                <c:ptCount val="8"/>
                <c:pt idx="1">
                  <c:v>1111</c:v>
                </c:pt>
                <c:pt idx="2">
                  <c:v>1115</c:v>
                </c:pt>
                <c:pt idx="3">
                  <c:v>1153</c:v>
                </c:pt>
                <c:pt idx="4">
                  <c:v>1642</c:v>
                </c:pt>
                <c:pt idx="5">
                  <c:v>1739</c:v>
                </c:pt>
                <c:pt idx="6">
                  <c:v>1567</c:v>
                </c:pt>
                <c:pt idx="7">
                  <c:v>1889</c:v>
                </c:pt>
              </c:numCache>
            </c:numRef>
          </c:val>
        </c:ser>
        <c:gapDepth val="0"/>
        <c:shape val="box"/>
        <c:axId val="94075520"/>
        <c:axId val="94085504"/>
        <c:axId val="0"/>
      </c:bar3DChart>
      <c:catAx>
        <c:axId val="94075520"/>
        <c:scaling>
          <c:orientation val="minMax"/>
        </c:scaling>
        <c:axPos val="b"/>
        <c:numFmt formatCode="General" sourceLinked="1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94085504"/>
        <c:crosses val="autoZero"/>
        <c:auto val="1"/>
        <c:lblAlgn val="ctr"/>
        <c:lblOffset val="100"/>
        <c:tickLblSkip val="1"/>
        <c:tickMarkSkip val="1"/>
      </c:catAx>
      <c:valAx>
        <c:axId val="94085504"/>
        <c:scaling>
          <c:orientation val="minMax"/>
        </c:scaling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94075520"/>
        <c:crosses val="autoZero"/>
        <c:crossBetween val="between"/>
      </c:valAx>
      <c:spPr>
        <a:noFill/>
        <a:ln w="25365">
          <a:noFill/>
        </a:ln>
      </c:spPr>
    </c:plotArea>
    <c:legend>
      <c:legendPos val="r"/>
      <c:layout>
        <c:manualLayout>
          <c:xMode val="edge"/>
          <c:yMode val="edge"/>
          <c:x val="9.2515592515593548E-2"/>
          <c:y val="9.4562647754137547E-3"/>
          <c:w val="0.44028907735644784"/>
          <c:h val="0.21790348545512461"/>
        </c:manualLayout>
      </c:layout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2202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Sheet1!$A$9</c:f>
              <c:strCache>
                <c:ptCount val="1"/>
                <c:pt idx="0">
                  <c:v>clot catcher</c:v>
                </c:pt>
              </c:strCache>
            </c:strRef>
          </c:tx>
          <c:spPr>
            <a:solidFill>
              <a:srgbClr val="00FFFF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Sheet1!$B$9:$J$9</c:f>
              <c:numCache>
                <c:formatCode>General</c:formatCode>
                <c:ptCount val="9"/>
                <c:pt idx="0">
                  <c:v>148</c:v>
                </c:pt>
                <c:pt idx="1">
                  <c:v>173</c:v>
                </c:pt>
                <c:pt idx="2">
                  <c:v>213</c:v>
                </c:pt>
                <c:pt idx="3">
                  <c:v>380</c:v>
                </c:pt>
                <c:pt idx="4">
                  <c:v>580</c:v>
                </c:pt>
                <c:pt idx="5">
                  <c:v>950</c:v>
                </c:pt>
                <c:pt idx="6">
                  <c:v>1065</c:v>
                </c:pt>
                <c:pt idx="7">
                  <c:v>1405</c:v>
                </c:pt>
                <c:pt idx="8">
                  <c:v>1596</c:v>
                </c:pt>
              </c:numCache>
            </c:numRef>
          </c:val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DE Balloon</c:v>
                </c:pt>
              </c:strCache>
            </c:strRef>
          </c:tx>
          <c:spPr>
            <a:solidFill>
              <a:schemeClr val="accent2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Sheet1!$B$8:$J$8</c:f>
              <c:numCache>
                <c:formatCode>General</c:formatCode>
                <c:ptCount val="9"/>
                <c:pt idx="7">
                  <c:v>253</c:v>
                </c:pt>
                <c:pt idx="8">
                  <c:v>370</c:v>
                </c:pt>
              </c:numCache>
            </c:numRef>
          </c:val>
        </c:ser>
        <c:ser>
          <c:idx val="2"/>
          <c:order val="2"/>
          <c:tx>
            <c:strRef>
              <c:f>Sheet1!$A$7</c:f>
              <c:strCache>
                <c:ptCount val="1"/>
                <c:pt idx="0">
                  <c:v>Defektverschl.</c:v>
                </c:pt>
              </c:strCache>
            </c:strRef>
          </c:tx>
          <c:spPr>
            <a:solidFill>
              <a:srgbClr val="FFFF00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Sheet1!$B$7:$J$7</c:f>
              <c:numCache>
                <c:formatCode>General</c:formatCode>
                <c:ptCount val="9"/>
                <c:pt idx="1">
                  <c:v>162</c:v>
                </c:pt>
                <c:pt idx="2">
                  <c:v>243</c:v>
                </c:pt>
                <c:pt idx="3">
                  <c:v>269</c:v>
                </c:pt>
                <c:pt idx="4">
                  <c:v>332</c:v>
                </c:pt>
                <c:pt idx="5">
                  <c:v>214</c:v>
                </c:pt>
                <c:pt idx="6">
                  <c:v>202</c:v>
                </c:pt>
                <c:pt idx="7">
                  <c:v>296</c:v>
                </c:pt>
                <c:pt idx="8">
                  <c:v>274</c:v>
                </c:pt>
              </c:numCache>
            </c:numRef>
          </c:val>
        </c:ser>
        <c:ser>
          <c:idx val="9"/>
          <c:order val="3"/>
          <c:tx>
            <c:strRef>
              <c:f>Sheet1!$A$6</c:f>
              <c:strCache>
                <c:ptCount val="1"/>
                <c:pt idx="0">
                  <c:v>OCT</c:v>
                </c:pt>
              </c:strCache>
            </c:strRef>
          </c:tx>
          <c:spPr>
            <a:solidFill>
              <a:srgbClr val="FFFF00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Sheet1!$B$6:$J$6</c:f>
              <c:numCache>
                <c:formatCode>General</c:formatCode>
                <c:ptCount val="9"/>
                <c:pt idx="5">
                  <c:v>60</c:v>
                </c:pt>
                <c:pt idx="6">
                  <c:v>113</c:v>
                </c:pt>
                <c:pt idx="7">
                  <c:v>137</c:v>
                </c:pt>
                <c:pt idx="8">
                  <c:v>263</c:v>
                </c:pt>
              </c:numCache>
            </c:numRef>
          </c:val>
        </c:ser>
        <c:ser>
          <c:idx val="8"/>
          <c:order val="4"/>
          <c:tx>
            <c:strRef>
              <c:f>Sheet1!$A$5</c:f>
              <c:strCache>
                <c:ptCount val="1"/>
                <c:pt idx="0">
                  <c:v>Thrombin lokal</c:v>
                </c:pt>
              </c:strCache>
            </c:strRef>
          </c:tx>
          <c:spPr>
            <a:solidFill>
              <a:srgbClr val="FF0000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Sheet1!$B$5:$J$5</c:f>
              <c:numCache>
                <c:formatCode>General</c:formatCode>
                <c:ptCount val="9"/>
                <c:pt idx="2">
                  <c:v>88</c:v>
                </c:pt>
                <c:pt idx="3">
                  <c:v>143</c:v>
                </c:pt>
                <c:pt idx="4">
                  <c:v>115</c:v>
                </c:pt>
                <c:pt idx="5">
                  <c:v>77</c:v>
                </c:pt>
                <c:pt idx="6">
                  <c:v>96</c:v>
                </c:pt>
                <c:pt idx="7">
                  <c:v>120</c:v>
                </c:pt>
                <c:pt idx="8">
                  <c:v>140</c:v>
                </c:pt>
              </c:numCache>
            </c:numRef>
          </c:val>
        </c:ser>
        <c:ser>
          <c:idx val="4"/>
          <c:order val="5"/>
          <c:tx>
            <c:strRef>
              <c:f>Sheet1!$A$4</c:f>
              <c:strCache>
                <c:ptCount val="1"/>
                <c:pt idx="0">
                  <c:v>NOGA mapping</c:v>
                </c:pt>
              </c:strCache>
            </c:strRef>
          </c:tx>
          <c:spPr>
            <a:solidFill>
              <a:schemeClr val="bg2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Sheet1!$B$4:$J$4</c:f>
              <c:numCache>
                <c:formatCode>General</c:formatCode>
                <c:ptCount val="9"/>
                <c:pt idx="1">
                  <c:v>16</c:v>
                </c:pt>
                <c:pt idx="2">
                  <c:v>26</c:v>
                </c:pt>
                <c:pt idx="3">
                  <c:v>26</c:v>
                </c:pt>
                <c:pt idx="4">
                  <c:v>21</c:v>
                </c:pt>
                <c:pt idx="5">
                  <c:v>65</c:v>
                </c:pt>
                <c:pt idx="6">
                  <c:v>68</c:v>
                </c:pt>
                <c:pt idx="7">
                  <c:v>50</c:v>
                </c:pt>
                <c:pt idx="8">
                  <c:v>43</c:v>
                </c:pt>
              </c:numCache>
            </c:numRef>
          </c:val>
        </c:ser>
        <c:ser>
          <c:idx val="7"/>
          <c:order val="6"/>
          <c:tx>
            <c:strRef>
              <c:f>Sheet1!$A$3</c:f>
              <c:strCache>
                <c:ptCount val="1"/>
                <c:pt idx="0">
                  <c:v>REnalDenerv</c:v>
                </c:pt>
              </c:strCache>
            </c:strRef>
          </c:tx>
          <c:spPr>
            <a:solidFill>
              <a:srgbClr val="C0C0FF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Sheet1!$B$3:$J$3</c:f>
              <c:numCache>
                <c:formatCode>General</c:formatCode>
                <c:ptCount val="9"/>
                <c:pt idx="7">
                  <c:v>0</c:v>
                </c:pt>
                <c:pt idx="8">
                  <c:v>35</c:v>
                </c:pt>
              </c:numCache>
            </c:numRef>
          </c:val>
        </c:ser>
        <c:ser>
          <c:idx val="5"/>
          <c:order val="7"/>
          <c:tx>
            <c:strRef>
              <c:f>Sheet1!$A$2</c:f>
              <c:strCache>
                <c:ptCount val="1"/>
                <c:pt idx="0">
                  <c:v>PTSMA</c:v>
                </c:pt>
              </c:strCache>
            </c:strRef>
          </c:tx>
          <c:spPr>
            <a:solidFill>
              <a:schemeClr val="tx2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15</c:v>
                </c:pt>
                <c:pt idx="4">
                  <c:v>11</c:v>
                </c:pt>
                <c:pt idx="5">
                  <c:v>16</c:v>
                </c:pt>
                <c:pt idx="6">
                  <c:v>13</c:v>
                </c:pt>
                <c:pt idx="7">
                  <c:v>30</c:v>
                </c:pt>
                <c:pt idx="8">
                  <c:v>9</c:v>
                </c:pt>
              </c:numCache>
            </c:numRef>
          </c:val>
        </c:ser>
        <c:gapWidth val="55"/>
        <c:overlap val="100"/>
        <c:axId val="94803072"/>
        <c:axId val="94804608"/>
      </c:barChart>
      <c:catAx>
        <c:axId val="94803072"/>
        <c:scaling>
          <c:orientation val="minMax"/>
        </c:scaling>
        <c:axPos val="b"/>
        <c:numFmt formatCode="General" sourceLinked="1"/>
        <c:majorTickMark val="none"/>
        <c:tickLblPos val="low"/>
        <c:spPr>
          <a:ln w="3467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/>
            </a:pPr>
            <a:endParaRPr lang="de-DE"/>
          </a:p>
        </c:txPr>
        <c:crossAx val="94804608"/>
        <c:crosses val="autoZero"/>
        <c:lblAlgn val="ctr"/>
        <c:lblOffset val="100"/>
        <c:tickLblSkip val="1"/>
        <c:tickMarkSkip val="1"/>
        <c:noMultiLvlLbl val="1"/>
      </c:catAx>
      <c:valAx>
        <c:axId val="94804608"/>
        <c:scaling>
          <c:orientation val="minMax"/>
        </c:scaling>
        <c:axPos val="l"/>
        <c:majorGridlines>
          <c:spPr>
            <a:ln w="346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tickLblPos val="nextTo"/>
        <c:spPr>
          <a:ln w="34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4803072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/>
      <c:spPr>
        <a:noFill/>
        <a:ln w="3467">
          <a:solidFill>
            <a:schemeClr val="tx1"/>
          </a:solidFill>
          <a:prstDash val="solid"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>
        <c:manualLayout>
          <c:layoutTarget val="inner"/>
          <c:xMode val="edge"/>
          <c:yMode val="edge"/>
          <c:x val="9.5884811784147927E-2"/>
          <c:y val="4.7376543209876554E-2"/>
          <c:w val="0.65077590791347206"/>
          <c:h val="0.76006513074754545"/>
        </c:manualLayout>
      </c:layout>
      <c:barChart>
        <c:barDir val="col"/>
        <c:grouping val="stacked"/>
        <c:ser>
          <c:idx val="0"/>
          <c:order val="0"/>
          <c:tx>
            <c:strRef>
              <c:f>Sheet1!$A$10</c:f>
              <c:strCache>
                <c:ptCount val="1"/>
              </c:strCache>
            </c:strRef>
          </c:tx>
          <c:spPr>
            <a:solidFill>
              <a:srgbClr val="00FFFF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Sheet1!$B$10:$J$10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Sheet1!$A$9</c:f>
              <c:strCache>
                <c:ptCount val="1"/>
              </c:strCache>
            </c:strRef>
          </c:tx>
          <c:spPr>
            <a:solidFill>
              <a:schemeClr val="accent2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Sheet1!$B$9:$J$9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Sheet1!$A$8</c:f>
              <c:strCache>
                <c:ptCount val="1"/>
              </c:strCache>
            </c:strRef>
          </c:tx>
          <c:spPr>
            <a:solidFill>
              <a:srgbClr val="FFFF00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Sheet1!$B$8:$J$8</c:f>
              <c:numCache>
                <c:formatCode>General</c:formatCode>
                <c:ptCount val="9"/>
              </c:numCache>
            </c:numRef>
          </c:val>
        </c:ser>
        <c:ser>
          <c:idx val="9"/>
          <c:order val="3"/>
          <c:tx>
            <c:strRef>
              <c:f>Sheet1!$A$7</c:f>
              <c:strCache>
                <c:ptCount val="1"/>
                <c:pt idx="0">
                  <c:v>MitraClip</c:v>
                </c:pt>
              </c:strCache>
            </c:strRef>
          </c:tx>
          <c:spPr>
            <a:solidFill>
              <a:srgbClr val="FFFF00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Sheet1!$B$7:$J$7</c:f>
              <c:numCache>
                <c:formatCode>General</c:formatCode>
                <c:ptCount val="9"/>
                <c:pt idx="7">
                  <c:v>7</c:v>
                </c:pt>
                <c:pt idx="8">
                  <c:v>20</c:v>
                </c:pt>
              </c:numCache>
            </c:numRef>
          </c:val>
        </c:ser>
        <c:ser>
          <c:idx val="8"/>
          <c:order val="4"/>
          <c:tx>
            <c:strRef>
              <c:f>Sheet1!$A$6</c:f>
              <c:strCache>
                <c:ptCount val="1"/>
                <c:pt idx="0">
                  <c:v>Thrombin lokal</c:v>
                </c:pt>
              </c:strCache>
            </c:strRef>
          </c:tx>
          <c:spPr>
            <a:solidFill>
              <a:srgbClr val="FF0000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Sheet1!$B$6:$J$6</c:f>
              <c:numCache>
                <c:formatCode>General</c:formatCode>
                <c:ptCount val="9"/>
                <c:pt idx="2">
                  <c:v>88</c:v>
                </c:pt>
                <c:pt idx="3">
                  <c:v>143</c:v>
                </c:pt>
                <c:pt idx="4">
                  <c:v>115</c:v>
                </c:pt>
                <c:pt idx="5">
                  <c:v>77</c:v>
                </c:pt>
                <c:pt idx="6">
                  <c:v>96</c:v>
                </c:pt>
                <c:pt idx="7">
                  <c:v>120</c:v>
                </c:pt>
                <c:pt idx="8">
                  <c:v>140</c:v>
                </c:pt>
              </c:numCache>
            </c:numRef>
          </c:val>
        </c:ser>
        <c:ser>
          <c:idx val="4"/>
          <c:order val="5"/>
          <c:tx>
            <c:strRef>
              <c:f>Sheet1!$A$5</c:f>
              <c:strCache>
                <c:ptCount val="1"/>
                <c:pt idx="0">
                  <c:v>NOGA mapping</c:v>
                </c:pt>
              </c:strCache>
            </c:strRef>
          </c:tx>
          <c:spPr>
            <a:solidFill>
              <a:schemeClr val="bg2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Sheet1!$B$5:$J$5</c:f>
              <c:numCache>
                <c:formatCode>General</c:formatCode>
                <c:ptCount val="9"/>
                <c:pt idx="1">
                  <c:v>16</c:v>
                </c:pt>
                <c:pt idx="2">
                  <c:v>26</c:v>
                </c:pt>
                <c:pt idx="3">
                  <c:v>26</c:v>
                </c:pt>
                <c:pt idx="4">
                  <c:v>21</c:v>
                </c:pt>
                <c:pt idx="5">
                  <c:v>65</c:v>
                </c:pt>
                <c:pt idx="6">
                  <c:v>68</c:v>
                </c:pt>
                <c:pt idx="7">
                  <c:v>50</c:v>
                </c:pt>
                <c:pt idx="8">
                  <c:v>43</c:v>
                </c:pt>
              </c:numCache>
            </c:numRef>
          </c:val>
        </c:ser>
        <c:ser>
          <c:idx val="7"/>
          <c:order val="6"/>
          <c:tx>
            <c:strRef>
              <c:f>Sheet1!$A$4</c:f>
              <c:strCache>
                <c:ptCount val="1"/>
                <c:pt idx="0">
                  <c:v>REnalDenerv</c:v>
                </c:pt>
              </c:strCache>
            </c:strRef>
          </c:tx>
          <c:spPr>
            <a:solidFill>
              <a:srgbClr val="C0C0FF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Sheet1!$B$4:$J$4</c:f>
              <c:numCache>
                <c:formatCode>General</c:formatCode>
                <c:ptCount val="9"/>
                <c:pt idx="7">
                  <c:v>0</c:v>
                </c:pt>
                <c:pt idx="8">
                  <c:v>35</c:v>
                </c:pt>
              </c:numCache>
            </c:numRef>
          </c:val>
        </c:ser>
        <c:ser>
          <c:idx val="5"/>
          <c:order val="7"/>
          <c:tx>
            <c:strRef>
              <c:f>Sheet1!$A$3</c:f>
              <c:strCache>
                <c:ptCount val="1"/>
                <c:pt idx="0">
                  <c:v>PTSMA</c:v>
                </c:pt>
              </c:strCache>
            </c:strRef>
          </c:tx>
          <c:spPr>
            <a:solidFill>
              <a:schemeClr val="tx2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Sheet1!$B$1:$J$1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Sheet1!$B$3:$J$3</c:f>
              <c:numCache>
                <c:formatCode>General</c:formatCode>
                <c:ptCount val="9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15</c:v>
                </c:pt>
                <c:pt idx="4">
                  <c:v>11</c:v>
                </c:pt>
                <c:pt idx="5">
                  <c:v>16</c:v>
                </c:pt>
                <c:pt idx="6">
                  <c:v>13</c:v>
                </c:pt>
                <c:pt idx="7">
                  <c:v>30</c:v>
                </c:pt>
                <c:pt idx="8">
                  <c:v>9</c:v>
                </c:pt>
              </c:numCache>
            </c:numRef>
          </c:val>
        </c:ser>
        <c:gapWidth val="55"/>
        <c:overlap val="100"/>
        <c:axId val="95277440"/>
        <c:axId val="95278976"/>
      </c:barChart>
      <c:catAx>
        <c:axId val="95277440"/>
        <c:scaling>
          <c:orientation val="minMax"/>
        </c:scaling>
        <c:axPos val="b"/>
        <c:numFmt formatCode="General" sourceLinked="1"/>
        <c:majorTickMark val="none"/>
        <c:tickLblPos val="low"/>
        <c:spPr>
          <a:ln w="3467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/>
            </a:pPr>
            <a:endParaRPr lang="de-DE"/>
          </a:p>
        </c:txPr>
        <c:crossAx val="95278976"/>
        <c:crosses val="autoZero"/>
        <c:lblAlgn val="ctr"/>
        <c:lblOffset val="100"/>
        <c:tickLblSkip val="1"/>
        <c:tickMarkSkip val="1"/>
        <c:noMultiLvlLbl val="1"/>
      </c:catAx>
      <c:valAx>
        <c:axId val="95278976"/>
        <c:scaling>
          <c:orientation val="minMax"/>
        </c:scaling>
        <c:axPos val="l"/>
        <c:majorGridlines>
          <c:spPr>
            <a:ln w="346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tickLblPos val="nextTo"/>
        <c:spPr>
          <a:ln w="34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5277440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/>
      <c:spPr>
        <a:noFill/>
        <a:ln w="3467">
          <a:solidFill>
            <a:schemeClr val="tx1"/>
          </a:solidFill>
          <a:prstDash val="solid"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LASER</c:v>
                </c:pt>
              </c:strCache>
            </c:strRef>
          </c:tx>
          <c:spPr>
            <a:solidFill>
              <a:srgbClr val="00FFFF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Sheet1!$B$2:$T$2</c:f>
              <c:numCache>
                <c:formatCode>General</c:formatCode>
                <c:ptCount val="19"/>
                <c:pt idx="0">
                  <c:v>6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10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DCA</c:v>
                </c:pt>
              </c:strCache>
            </c:strRef>
          </c:tx>
          <c:spPr>
            <a:solidFill>
              <a:schemeClr val="accent2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Sheet1!$B$3:$T$3</c:f>
              <c:numCache>
                <c:formatCode>General</c:formatCode>
                <c:ptCount val="19"/>
                <c:pt idx="0">
                  <c:v>44</c:v>
                </c:pt>
                <c:pt idx="1">
                  <c:v>54</c:v>
                </c:pt>
                <c:pt idx="2">
                  <c:v>26</c:v>
                </c:pt>
                <c:pt idx="3">
                  <c:v>18</c:v>
                </c:pt>
                <c:pt idx="4">
                  <c:v>26</c:v>
                </c:pt>
                <c:pt idx="5">
                  <c:v>14</c:v>
                </c:pt>
                <c:pt idx="6">
                  <c:v>20</c:v>
                </c:pt>
                <c:pt idx="7">
                  <c:v>4</c:v>
                </c:pt>
                <c:pt idx="8">
                  <c:v>6</c:v>
                </c:pt>
                <c:pt idx="9">
                  <c:v>5</c:v>
                </c:pt>
                <c:pt idx="10">
                  <c:v>9</c:v>
                </c:pt>
                <c:pt idx="11">
                  <c:v>15</c:v>
                </c:pt>
                <c:pt idx="12">
                  <c:v>5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ROTABL</c:v>
                </c:pt>
              </c:strCache>
            </c:strRef>
          </c:tx>
          <c:spPr>
            <a:solidFill>
              <a:srgbClr val="FFFF00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Sheet1!$B$4:$T$4</c:f>
              <c:numCache>
                <c:formatCode>General</c:formatCode>
                <c:ptCount val="19"/>
                <c:pt idx="0">
                  <c:v>10</c:v>
                </c:pt>
                <c:pt idx="1">
                  <c:v>28</c:v>
                </c:pt>
                <c:pt idx="2">
                  <c:v>73</c:v>
                </c:pt>
                <c:pt idx="3">
                  <c:v>97</c:v>
                </c:pt>
                <c:pt idx="4">
                  <c:v>94</c:v>
                </c:pt>
                <c:pt idx="5">
                  <c:v>290</c:v>
                </c:pt>
                <c:pt idx="6">
                  <c:v>257</c:v>
                </c:pt>
                <c:pt idx="7">
                  <c:v>174</c:v>
                </c:pt>
                <c:pt idx="8">
                  <c:v>224</c:v>
                </c:pt>
                <c:pt idx="9">
                  <c:v>226</c:v>
                </c:pt>
                <c:pt idx="10">
                  <c:v>233</c:v>
                </c:pt>
                <c:pt idx="11">
                  <c:v>236</c:v>
                </c:pt>
                <c:pt idx="12">
                  <c:v>158</c:v>
                </c:pt>
                <c:pt idx="13">
                  <c:v>221</c:v>
                </c:pt>
                <c:pt idx="14">
                  <c:v>230</c:v>
                </c:pt>
                <c:pt idx="15">
                  <c:v>243</c:v>
                </c:pt>
                <c:pt idx="16">
                  <c:v>278</c:v>
                </c:pt>
                <c:pt idx="17">
                  <c:v>292</c:v>
                </c:pt>
                <c:pt idx="18">
                  <c:v>265</c:v>
                </c:pt>
              </c:numCache>
            </c:numRef>
          </c:val>
        </c:ser>
        <c:ser>
          <c:idx val="9"/>
          <c:order val="3"/>
          <c:tx>
            <c:strRef>
              <c:f>Sheet1!$A$5</c:f>
              <c:strCache>
                <c:ptCount val="1"/>
                <c:pt idx="0">
                  <c:v>IVUS</c:v>
                </c:pt>
              </c:strCache>
            </c:strRef>
          </c:tx>
          <c:spPr>
            <a:solidFill>
              <a:srgbClr val="FFFF00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Sheet1!$B$5:$T$5</c:f>
              <c:numCache>
                <c:formatCode>General</c:formatCode>
                <c:ptCount val="19"/>
                <c:pt idx="5">
                  <c:v>175</c:v>
                </c:pt>
                <c:pt idx="6">
                  <c:v>413</c:v>
                </c:pt>
                <c:pt idx="7">
                  <c:v>355</c:v>
                </c:pt>
                <c:pt idx="8">
                  <c:v>456</c:v>
                </c:pt>
                <c:pt idx="9">
                  <c:v>500</c:v>
                </c:pt>
                <c:pt idx="10">
                  <c:v>768</c:v>
                </c:pt>
                <c:pt idx="11">
                  <c:v>604</c:v>
                </c:pt>
                <c:pt idx="12">
                  <c:v>629</c:v>
                </c:pt>
                <c:pt idx="13">
                  <c:v>734</c:v>
                </c:pt>
                <c:pt idx="14">
                  <c:v>746</c:v>
                </c:pt>
                <c:pt idx="15">
                  <c:v>1034</c:v>
                </c:pt>
                <c:pt idx="16">
                  <c:v>1096</c:v>
                </c:pt>
                <c:pt idx="17">
                  <c:v>1036</c:v>
                </c:pt>
                <c:pt idx="18">
                  <c:v>961</c:v>
                </c:pt>
              </c:numCache>
            </c:numRef>
          </c:val>
        </c:ser>
        <c:ser>
          <c:idx val="8"/>
          <c:order val="4"/>
          <c:tx>
            <c:strRef>
              <c:f>Sheet1!$A$6</c:f>
              <c:strCache>
                <c:ptCount val="1"/>
                <c:pt idx="0">
                  <c:v>i.c.PRESSURE</c:v>
                </c:pt>
              </c:strCache>
            </c:strRef>
          </c:tx>
          <c:spPr>
            <a:solidFill>
              <a:srgbClr val="FF0000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Sheet1!$B$6:$T$6</c:f>
              <c:numCache>
                <c:formatCode>General</c:formatCode>
                <c:ptCount val="19"/>
                <c:pt idx="11">
                  <c:v>242</c:v>
                </c:pt>
                <c:pt idx="12">
                  <c:v>312</c:v>
                </c:pt>
                <c:pt idx="13">
                  <c:v>709</c:v>
                </c:pt>
                <c:pt idx="14">
                  <c:v>879</c:v>
                </c:pt>
                <c:pt idx="15">
                  <c:v>1184</c:v>
                </c:pt>
                <c:pt idx="16">
                  <c:v>1548</c:v>
                </c:pt>
                <c:pt idx="17">
                  <c:v>1649</c:v>
                </c:pt>
                <c:pt idx="18">
                  <c:v>1732</c:v>
                </c:pt>
              </c:numCache>
            </c:numRef>
          </c:val>
        </c:ser>
        <c:ser>
          <c:idx val="4"/>
          <c:order val="5"/>
          <c:tx>
            <c:strRef>
              <c:f>Sheet1!$A$7</c:f>
              <c:strCache>
                <c:ptCount val="1"/>
                <c:pt idx="0">
                  <c:v>IIb/IIIa</c:v>
                </c:pt>
              </c:strCache>
            </c:strRef>
          </c:tx>
          <c:spPr>
            <a:solidFill>
              <a:schemeClr val="bg2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Sheet1!$B$7:$T$7</c:f>
              <c:numCache>
                <c:formatCode>General</c:formatCode>
                <c:ptCount val="19"/>
                <c:pt idx="5">
                  <c:v>519</c:v>
                </c:pt>
                <c:pt idx="6">
                  <c:v>1235</c:v>
                </c:pt>
                <c:pt idx="7">
                  <c:v>1548</c:v>
                </c:pt>
                <c:pt idx="8">
                  <c:v>2316</c:v>
                </c:pt>
                <c:pt idx="9">
                  <c:v>2600</c:v>
                </c:pt>
                <c:pt idx="10">
                  <c:v>2441</c:v>
                </c:pt>
                <c:pt idx="11">
                  <c:v>2896</c:v>
                </c:pt>
                <c:pt idx="12">
                  <c:v>2597</c:v>
                </c:pt>
                <c:pt idx="13">
                  <c:v>3280</c:v>
                </c:pt>
                <c:pt idx="14">
                  <c:v>3083</c:v>
                </c:pt>
                <c:pt idx="15">
                  <c:v>3245</c:v>
                </c:pt>
                <c:pt idx="16">
                  <c:v>3565</c:v>
                </c:pt>
                <c:pt idx="17">
                  <c:v>2830</c:v>
                </c:pt>
                <c:pt idx="18">
                  <c:v>2530</c:v>
                </c:pt>
              </c:numCache>
            </c:numRef>
          </c:val>
        </c:ser>
        <c:ser>
          <c:idx val="7"/>
          <c:order val="6"/>
          <c:tx>
            <c:strRef>
              <c:f>Sheet1!$A$8</c:f>
              <c:strCache>
                <c:ptCount val="1"/>
                <c:pt idx="0">
                  <c:v>DES</c:v>
                </c:pt>
              </c:strCache>
            </c:strRef>
          </c:tx>
          <c:spPr>
            <a:solidFill>
              <a:srgbClr val="C0C0FF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Sheet1!$B$8:$T$8</c:f>
              <c:numCache>
                <c:formatCode>General</c:formatCode>
                <c:ptCount val="19"/>
                <c:pt idx="9">
                  <c:v>0</c:v>
                </c:pt>
                <c:pt idx="10">
                  <c:v>620</c:v>
                </c:pt>
                <c:pt idx="11">
                  <c:v>2938</c:v>
                </c:pt>
                <c:pt idx="12">
                  <c:v>6430</c:v>
                </c:pt>
                <c:pt idx="13">
                  <c:v>11209</c:v>
                </c:pt>
                <c:pt idx="14">
                  <c:v>12037</c:v>
                </c:pt>
                <c:pt idx="15">
                  <c:v>11217</c:v>
                </c:pt>
                <c:pt idx="16">
                  <c:v>11579</c:v>
                </c:pt>
                <c:pt idx="17">
                  <c:v>12221</c:v>
                </c:pt>
                <c:pt idx="18">
                  <c:v>13847</c:v>
                </c:pt>
              </c:numCache>
            </c:numRef>
          </c:val>
        </c:ser>
        <c:ser>
          <c:idx val="5"/>
          <c:order val="7"/>
          <c:tx>
            <c:strRef>
              <c:f>Sheet1!$A$9</c:f>
              <c:strCache>
                <c:ptCount val="1"/>
                <c:pt idx="0">
                  <c:v>STENT</c:v>
                </c:pt>
              </c:strCache>
            </c:strRef>
          </c:tx>
          <c:spPr>
            <a:solidFill>
              <a:schemeClr val="tx2"/>
            </a:solidFill>
            <a:ln w="13866">
              <a:solidFill>
                <a:srgbClr val="000000"/>
              </a:solidFill>
              <a:prstDash val="solid"/>
            </a:ln>
          </c:spPr>
          <c:cat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Sheet1!$B$9:$T$9</c:f>
              <c:numCache>
                <c:formatCode>General</c:formatCode>
                <c:ptCount val="19"/>
                <c:pt idx="0">
                  <c:v>89</c:v>
                </c:pt>
                <c:pt idx="1">
                  <c:v>182</c:v>
                </c:pt>
                <c:pt idx="2">
                  <c:v>437</c:v>
                </c:pt>
                <c:pt idx="3">
                  <c:v>1572</c:v>
                </c:pt>
                <c:pt idx="4">
                  <c:v>3129</c:v>
                </c:pt>
                <c:pt idx="5">
                  <c:v>4390</c:v>
                </c:pt>
                <c:pt idx="6">
                  <c:v>5838</c:v>
                </c:pt>
                <c:pt idx="7">
                  <c:v>6883</c:v>
                </c:pt>
                <c:pt idx="8">
                  <c:v>7973</c:v>
                </c:pt>
                <c:pt idx="9">
                  <c:v>9756</c:v>
                </c:pt>
                <c:pt idx="10">
                  <c:v>11455</c:v>
                </c:pt>
                <c:pt idx="11">
                  <c:v>13113</c:v>
                </c:pt>
                <c:pt idx="12">
                  <c:v>14586</c:v>
                </c:pt>
                <c:pt idx="13">
                  <c:v>16880</c:v>
                </c:pt>
                <c:pt idx="14">
                  <c:v>17399</c:v>
                </c:pt>
                <c:pt idx="15">
                  <c:v>17494</c:v>
                </c:pt>
                <c:pt idx="16">
                  <c:v>17340</c:v>
                </c:pt>
                <c:pt idx="17">
                  <c:v>17753</c:v>
                </c:pt>
                <c:pt idx="18">
                  <c:v>18561</c:v>
                </c:pt>
              </c:numCache>
            </c:numRef>
          </c:val>
        </c:ser>
        <c:gapWidth val="55"/>
        <c:overlap val="100"/>
        <c:axId val="95341568"/>
        <c:axId val="95351552"/>
      </c:barChart>
      <c:catAx>
        <c:axId val="95341568"/>
        <c:scaling>
          <c:orientation val="minMax"/>
        </c:scaling>
        <c:axPos val="b"/>
        <c:numFmt formatCode="General" sourceLinked="1"/>
        <c:majorTickMark val="none"/>
        <c:tickLblPos val="low"/>
        <c:spPr>
          <a:ln w="3467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/>
            </a:pPr>
            <a:endParaRPr lang="de-DE"/>
          </a:p>
        </c:txPr>
        <c:crossAx val="95351552"/>
        <c:crosses val="autoZero"/>
        <c:lblAlgn val="ctr"/>
        <c:lblOffset val="100"/>
        <c:tickLblSkip val="1"/>
        <c:tickMarkSkip val="1"/>
        <c:noMultiLvlLbl val="1"/>
      </c:catAx>
      <c:valAx>
        <c:axId val="95351552"/>
        <c:scaling>
          <c:orientation val="minMax"/>
        </c:scaling>
        <c:axPos val="l"/>
        <c:majorGridlines>
          <c:spPr>
            <a:ln w="346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tickLblPos val="nextTo"/>
        <c:spPr>
          <a:ln w="34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5341568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/>
      <c:spPr>
        <a:noFill/>
        <a:ln w="3467">
          <a:solidFill>
            <a:schemeClr val="tx1"/>
          </a:solidFill>
          <a:prstDash val="solid"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view3D>
      <c:hPercent val="54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4807480748074834E-2"/>
          <c:y val="6.0000000000000032E-2"/>
          <c:w val="0.90759075907590758"/>
          <c:h val="0.7960000000000000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Balloon only</c:v>
                </c:pt>
              </c:strCache>
            </c:strRef>
          </c:tx>
          <c:spPr>
            <a:solidFill>
              <a:schemeClr val="accent1"/>
            </a:solidFill>
            <a:ln w="13052">
              <a:solidFill>
                <a:srgbClr val="000000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6</c:v>
                </c:pt>
                <c:pt idx="1">
                  <c:v>0</c:v>
                </c:pt>
                <c:pt idx="2">
                  <c:v>9</c:v>
                </c:pt>
                <c:pt idx="3">
                  <c:v>23</c:v>
                </c:pt>
                <c:pt idx="4">
                  <c:v>30</c:v>
                </c:pt>
                <c:pt idx="5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Transapical Valve</c:v>
                </c:pt>
              </c:strCache>
            </c:strRef>
          </c:tx>
          <c:spPr>
            <a:solidFill>
              <a:schemeClr val="accent2"/>
            </a:solidFill>
            <a:ln w="13052">
              <a:solidFill>
                <a:srgbClr val="000000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3">
                  <c:v>13</c:v>
                </c:pt>
                <c:pt idx="4">
                  <c:v>45</c:v>
                </c:pt>
                <c:pt idx="5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Transarterial</c:v>
                </c:pt>
              </c:strCache>
            </c:strRef>
          </c:tx>
          <c:spPr>
            <a:solidFill>
              <a:schemeClr val="hlink"/>
            </a:solidFill>
            <a:ln w="13052">
              <a:solidFill>
                <a:srgbClr val="000000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3">
                  <c:v>108</c:v>
                </c:pt>
                <c:pt idx="4">
                  <c:v>133</c:v>
                </c:pt>
                <c:pt idx="5">
                  <c:v>224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AU- TAVI</c:v>
                </c:pt>
              </c:strCache>
            </c:strRef>
          </c:tx>
          <c:spPr>
            <a:solidFill>
              <a:schemeClr val="folHlink"/>
            </a:solidFill>
            <a:ln w="13052">
              <a:solidFill>
                <a:srgbClr val="000000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Sheet1!$B$5:$G$5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30</c:v>
                </c:pt>
                <c:pt idx="3">
                  <c:v>144</c:v>
                </c:pt>
                <c:pt idx="4">
                  <c:v>188</c:v>
                </c:pt>
                <c:pt idx="5">
                  <c:v>292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Edwards Sapien</c:v>
                </c:pt>
              </c:strCache>
            </c:strRef>
          </c:tx>
          <c:spPr>
            <a:solidFill>
              <a:schemeClr val="bg2"/>
            </a:solidFill>
            <a:ln w="13052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Sheet1!$B$6:$G$6</c:f>
              <c:numCache>
                <c:formatCode>General</c:formatCode>
                <c:ptCount val="6"/>
                <c:pt idx="4">
                  <c:v>39</c:v>
                </c:pt>
                <c:pt idx="5">
                  <c:v>31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CorValve</c:v>
                </c:pt>
              </c:strCache>
            </c:strRef>
          </c:tx>
          <c:spPr>
            <a:solidFill>
              <a:schemeClr val="tx2"/>
            </a:solidFill>
            <a:ln w="13052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Sheet1!$B$7:$G$7</c:f>
              <c:numCache>
                <c:formatCode>General</c:formatCode>
                <c:ptCount val="6"/>
                <c:pt idx="4">
                  <c:v>139</c:v>
                </c:pt>
                <c:pt idx="5">
                  <c:v>214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CH- TAVI</c:v>
                </c:pt>
              </c:strCache>
            </c:strRef>
          </c:tx>
          <c:spPr>
            <a:solidFill>
              <a:srgbClr val="0066CC"/>
            </a:solidFill>
            <a:ln w="13052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Sheet1!$B$8:$G$8</c:f>
              <c:numCache>
                <c:formatCode>General</c:formatCode>
                <c:ptCount val="6"/>
                <c:pt idx="4">
                  <c:v>277</c:v>
                </c:pt>
                <c:pt idx="5">
                  <c:v>382</c:v>
                </c:pt>
              </c:numCache>
            </c:numRef>
          </c:val>
        </c:ser>
        <c:gapDepth val="0"/>
        <c:shape val="box"/>
        <c:axId val="95467008"/>
        <c:axId val="95468544"/>
        <c:axId val="0"/>
      </c:bar3DChart>
      <c:catAx>
        <c:axId val="95467008"/>
        <c:scaling>
          <c:orientation val="minMax"/>
        </c:scaling>
        <c:axPos val="b"/>
        <c:numFmt formatCode="General" sourceLinked="1"/>
        <c:tickLblPos val="low"/>
        <c:spPr>
          <a:ln w="32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6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95468544"/>
        <c:crosses val="autoZero"/>
        <c:auto val="1"/>
        <c:lblAlgn val="ctr"/>
        <c:lblOffset val="100"/>
        <c:tickLblSkip val="1"/>
        <c:tickMarkSkip val="1"/>
      </c:catAx>
      <c:valAx>
        <c:axId val="95468544"/>
        <c:scaling>
          <c:orientation val="minMax"/>
        </c:scaling>
        <c:axPos val="l"/>
        <c:majorGridlines>
          <c:spPr>
            <a:ln w="326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2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8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95467008"/>
        <c:crosses val="autoZero"/>
        <c:crossBetween val="between"/>
      </c:valAx>
      <c:spPr>
        <a:noFill/>
        <a:ln w="26105">
          <a:noFill/>
        </a:ln>
      </c:spPr>
    </c:plotArea>
    <c:legend>
      <c:legendPos val="r"/>
      <c:layout>
        <c:manualLayout>
          <c:xMode val="edge"/>
          <c:yMode val="edge"/>
          <c:x val="0.17271727172717458"/>
          <c:y val="4.3506688799442784E-2"/>
          <c:w val="0.3866534034300188"/>
          <c:h val="0.54410706658867702"/>
        </c:manualLayout>
      </c:layout>
      <c:spPr>
        <a:noFill/>
        <a:ln w="3263">
          <a:solidFill>
            <a:schemeClr val="tx1"/>
          </a:solidFill>
          <a:prstDash val="solid"/>
        </a:ln>
      </c:spPr>
      <c:txPr>
        <a:bodyPr/>
        <a:lstStyle/>
        <a:p>
          <a:pPr>
            <a:defRPr sz="2456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5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/>
      <c:scatterChart>
        <c:scatterStyle val="lineMarker"/>
        <c:ser>
          <c:idx val="0"/>
          <c:order val="0"/>
          <c:tx>
            <c:strRef>
              <c:f>Tabelle1!$A$20</c:f>
              <c:strCache>
                <c:ptCount val="1"/>
                <c:pt idx="0">
                  <c:v>Gesamt PCI Mortalität %</c:v>
                </c:pt>
              </c:strCache>
            </c:strRef>
          </c:tx>
          <c:spPr>
            <a:ln w="28575">
              <a:noFill/>
            </a:ln>
          </c:spPr>
          <c:dPt>
            <c:idx val="9"/>
            <c:marker>
              <c:symbol val="diamond"/>
              <c:size val="11"/>
            </c:marker>
          </c:dPt>
          <c:xVal>
            <c:numRef>
              <c:f>Tabelle1!$B$1:$K$1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xVal>
          <c:yVal>
            <c:numRef>
              <c:f>Tabelle1!$B$20:$K$20</c:f>
              <c:numCache>
                <c:formatCode>0.000</c:formatCode>
                <c:ptCount val="10"/>
                <c:pt idx="0">
                  <c:v>1.1986301369863026</c:v>
                </c:pt>
                <c:pt idx="1">
                  <c:v>1.7667844522968201</c:v>
                </c:pt>
                <c:pt idx="2">
                  <c:v>1.4471780028943553</c:v>
                </c:pt>
                <c:pt idx="3">
                  <c:v>2.0289855072463792</c:v>
                </c:pt>
                <c:pt idx="4">
                  <c:v>1.2244897959183674</c:v>
                </c:pt>
                <c:pt idx="5">
                  <c:v>0.76569678407350739</c:v>
                </c:pt>
                <c:pt idx="6">
                  <c:v>1.4965986394557822</c:v>
                </c:pt>
                <c:pt idx="7">
                  <c:v>1.0767160161507403</c:v>
                </c:pt>
                <c:pt idx="8">
                  <c:v>1.9582245430809393</c:v>
                </c:pt>
                <c:pt idx="9">
                  <c:v>1.832460732984293</c:v>
                </c:pt>
              </c:numCache>
            </c:numRef>
          </c:yVal>
        </c:ser>
        <c:ser>
          <c:idx val="1"/>
          <c:order val="1"/>
          <c:tx>
            <c:strRef>
              <c:f>Tabelle1!$A$31</c:f>
              <c:strCache>
                <c:ptCount val="1"/>
                <c:pt idx="0">
                  <c:v>AT Gesamt PCI Mortalität %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</c:marker>
          <c:dPt>
            <c:idx val="9"/>
            <c:marker>
              <c:symbol val="square"/>
              <c:size val="15"/>
            </c:marker>
          </c:dPt>
          <c:xVal>
            <c:numRef>
              <c:f>Tabelle1!$B$1:$K$1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xVal>
          <c:yVal>
            <c:numRef>
              <c:f>Tabelle1!$B$31:$K$31</c:f>
              <c:numCache>
                <c:formatCode>0.000</c:formatCode>
                <c:ptCount val="10"/>
                <c:pt idx="0">
                  <c:v>0.61395503194225509</c:v>
                </c:pt>
                <c:pt idx="1">
                  <c:v>0.7436860319564097</c:v>
                </c:pt>
                <c:pt idx="2">
                  <c:v>0.88336875664187098</c:v>
                </c:pt>
                <c:pt idx="3">
                  <c:v>0.93201099295017353</c:v>
                </c:pt>
                <c:pt idx="4">
                  <c:v>1.1188209348609541</c:v>
                </c:pt>
                <c:pt idx="5">
                  <c:v>0.87213829621554328</c:v>
                </c:pt>
                <c:pt idx="6">
                  <c:v>1.1167407713783482</c:v>
                </c:pt>
                <c:pt idx="7">
                  <c:v>1.0391848735235971</c:v>
                </c:pt>
                <c:pt idx="8">
                  <c:v>0.99717969379532634</c:v>
                </c:pt>
                <c:pt idx="9">
                  <c:v>0.92145461712821553</c:v>
                </c:pt>
              </c:numCache>
            </c:numRef>
          </c:yVal>
        </c:ser>
        <c:axId val="77831168"/>
        <c:axId val="77619968"/>
      </c:scatterChart>
      <c:valAx>
        <c:axId val="77831168"/>
        <c:scaling>
          <c:orientation val="minMax"/>
        </c:scaling>
        <c:axPos val="b"/>
        <c:numFmt formatCode="General" sourceLinked="1"/>
        <c:tickLblPos val="nextTo"/>
        <c:crossAx val="77619968"/>
        <c:crosses val="autoZero"/>
        <c:crossBetween val="midCat"/>
      </c:valAx>
      <c:valAx>
        <c:axId val="77619968"/>
        <c:scaling>
          <c:orientation val="minMax"/>
        </c:scaling>
        <c:axPos val="l"/>
        <c:majorGridlines/>
        <c:numFmt formatCode="0.000" sourceLinked="1"/>
        <c:tickLblPos val="nextTo"/>
        <c:txPr>
          <a:bodyPr/>
          <a:lstStyle/>
          <a:p>
            <a:pPr>
              <a:defRPr sz="1500" b="1" baseline="0"/>
            </a:pPr>
            <a:endParaRPr lang="de-DE"/>
          </a:p>
        </c:txPr>
        <c:crossAx val="77831168"/>
        <c:crosses val="autoZero"/>
        <c:crossBetween val="midCat"/>
      </c:valAx>
    </c:plotArea>
    <c:legend>
      <c:legendPos val="t"/>
      <c:txPr>
        <a:bodyPr/>
        <a:lstStyle/>
        <a:p>
          <a:pPr>
            <a:defRPr sz="1600" b="1" i="0" baseline="0"/>
          </a:pPr>
          <a:endParaRPr lang="de-DE"/>
        </a:p>
      </c:txPr>
    </c:legend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title>
      <c:tx>
        <c:rich>
          <a:bodyPr/>
          <a:lstStyle/>
          <a:p>
            <a:pPr>
              <a:defRPr sz="2790" baseline="0"/>
            </a:pPr>
            <a:r>
              <a:rPr lang="de-AT" sz="2790" baseline="0" dirty="0"/>
              <a:t>PCI Mortalität</a:t>
            </a:r>
          </a:p>
        </c:rich>
      </c:tx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dPt>
            <c:idx val="23"/>
            <c:marker>
              <c:symbol val="square"/>
              <c:size val="16"/>
              <c:spPr>
                <a:solidFill>
                  <a:schemeClr val="accent2"/>
                </a:solidFill>
              </c:spPr>
            </c:marker>
          </c:dPt>
          <c:dPt>
            <c:idx val="32"/>
            <c:marker>
              <c:symbol val="diamond"/>
              <c:size val="15"/>
              <c:spPr>
                <a:solidFill>
                  <a:schemeClr val="accent1"/>
                </a:solidFill>
                <a:ln>
                  <a:solidFill>
                    <a:schemeClr val="accent2"/>
                  </a:solidFill>
                </a:ln>
              </c:spPr>
            </c:marker>
          </c:dPt>
          <c:xVal>
            <c:numRef>
              <c:f>Tabelle2!$B$32:$AL$32</c:f>
              <c:numCache>
                <c:formatCode>General</c:formatCode>
                <c:ptCount val="3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</c:numCache>
            </c:numRef>
          </c:xVal>
          <c:yVal>
            <c:numRef>
              <c:f>Tabelle2!$B$31:$AL$31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0.16806722689075634</c:v>
                </c:pt>
                <c:pt idx="12">
                  <c:v>0.1953125</c:v>
                </c:pt>
                <c:pt idx="13">
                  <c:v>0.31479538300104931</c:v>
                </c:pt>
                <c:pt idx="14">
                  <c:v>0.32751091703056801</c:v>
                </c:pt>
                <c:pt idx="15">
                  <c:v>0.38363171355498732</c:v>
                </c:pt>
                <c:pt idx="16">
                  <c:v>0.48899755501222492</c:v>
                </c:pt>
                <c:pt idx="17">
                  <c:v>0.60711188204683464</c:v>
                </c:pt>
                <c:pt idx="18">
                  <c:v>0.62992125984252001</c:v>
                </c:pt>
                <c:pt idx="19">
                  <c:v>0.71258907363420465</c:v>
                </c:pt>
                <c:pt idx="20">
                  <c:v>0.83036773428232458</c:v>
                </c:pt>
                <c:pt idx="21">
                  <c:v>0.87336244541484709</c:v>
                </c:pt>
                <c:pt idx="22">
                  <c:v>0.87440381558028646</c:v>
                </c:pt>
                <c:pt idx="23">
                  <c:v>0.92145461712821553</c:v>
                </c:pt>
                <c:pt idx="24">
                  <c:v>0.98280098280098249</c:v>
                </c:pt>
                <c:pt idx="25">
                  <c:v>1.1786038077969181</c:v>
                </c:pt>
                <c:pt idx="26">
                  <c:v>1.2690355329949239</c:v>
                </c:pt>
                <c:pt idx="27">
                  <c:v>1.5151515151515151</c:v>
                </c:pt>
                <c:pt idx="28">
                  <c:v>1.5458937198067633</c:v>
                </c:pt>
                <c:pt idx="29">
                  <c:v>1.6129032258064515</c:v>
                </c:pt>
                <c:pt idx="30">
                  <c:v>1.6233766233766231</c:v>
                </c:pt>
                <c:pt idx="31">
                  <c:v>1.7738359201773837</c:v>
                </c:pt>
                <c:pt idx="32">
                  <c:v>1.832460732984293</c:v>
                </c:pt>
                <c:pt idx="33">
                  <c:v>1.9002375296912135</c:v>
                </c:pt>
                <c:pt idx="34">
                  <c:v>2.205882352941178</c:v>
                </c:pt>
                <c:pt idx="35">
                  <c:v>2.4265644955300125</c:v>
                </c:pt>
                <c:pt idx="36">
                  <c:v>2.7093596059113314</c:v>
                </c:pt>
              </c:numCache>
            </c:numRef>
          </c:yVal>
        </c:ser>
        <c:axId val="77633024"/>
        <c:axId val="77634560"/>
      </c:scatterChart>
      <c:valAx>
        <c:axId val="77633024"/>
        <c:scaling>
          <c:orientation val="minMax"/>
        </c:scaling>
        <c:axPos val="b"/>
        <c:numFmt formatCode="General" sourceLinked="1"/>
        <c:majorTickMark val="none"/>
        <c:tickLblPos val="nextTo"/>
        <c:crossAx val="77634560"/>
        <c:crosses val="autoZero"/>
        <c:crossBetween val="midCat"/>
      </c:valAx>
      <c:valAx>
        <c:axId val="776345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500" b="1" i="0" baseline="0"/>
            </a:pPr>
            <a:endParaRPr lang="de-DE"/>
          </a:p>
        </c:txPr>
        <c:crossAx val="77633024"/>
        <c:crosses val="autoZero"/>
        <c:crossBetween val="midCat"/>
      </c:valAx>
    </c:plotArea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>
              <a:defRPr/>
            </a:pPr>
            <a:r>
              <a:rPr lang="de-AT" sz="1800" b="1" i="0" u="none" strike="noStrike" baseline="0" dirty="0"/>
              <a:t>akut PCI mit Schock Mortalität</a:t>
            </a:r>
            <a:endParaRPr lang="de-AT" dirty="0"/>
          </a:p>
        </c:rich>
      </c:tx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dPt>
            <c:idx val="13"/>
            <c:marker>
              <c:symbol val="square"/>
              <c:size val="12"/>
              <c:spPr>
                <a:solidFill>
                  <a:schemeClr val="accent2"/>
                </a:solidFill>
              </c:spPr>
            </c:marker>
          </c:dPt>
          <c:dPt>
            <c:idx val="14"/>
            <c:marker>
              <c:symbol val="diamond"/>
              <c:size val="13"/>
              <c:spPr>
                <a:ln>
                  <a:solidFill>
                    <a:srgbClr val="FF0000"/>
                  </a:solidFill>
                </a:ln>
              </c:spPr>
            </c:marker>
          </c:dPt>
          <c:yVal>
            <c:numRef>
              <c:f>Tabelle2!$B$37:$AD$37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4.4117647058823577</c:v>
                </c:pt>
                <c:pt idx="5">
                  <c:v>6.0606060606060606</c:v>
                </c:pt>
                <c:pt idx="6">
                  <c:v>7.1428571428571415</c:v>
                </c:pt>
                <c:pt idx="7">
                  <c:v>10</c:v>
                </c:pt>
                <c:pt idx="8">
                  <c:v>18.181818181818198</c:v>
                </c:pt>
                <c:pt idx="9">
                  <c:v>21.428571428571427</c:v>
                </c:pt>
                <c:pt idx="10">
                  <c:v>21.428571428571427</c:v>
                </c:pt>
                <c:pt idx="11">
                  <c:v>23.076923076923066</c:v>
                </c:pt>
                <c:pt idx="12">
                  <c:v>25</c:v>
                </c:pt>
                <c:pt idx="13">
                  <c:v>25.217391304347824</c:v>
                </c:pt>
                <c:pt idx="14">
                  <c:v>30</c:v>
                </c:pt>
                <c:pt idx="15">
                  <c:v>32.258064516129032</c:v>
                </c:pt>
                <c:pt idx="16">
                  <c:v>33.333333333333329</c:v>
                </c:pt>
                <c:pt idx="17">
                  <c:v>42.857142857142833</c:v>
                </c:pt>
                <c:pt idx="18">
                  <c:v>43.333333333333336</c:v>
                </c:pt>
                <c:pt idx="19">
                  <c:v>44.4444444444444</c:v>
                </c:pt>
                <c:pt idx="20">
                  <c:v>46.153846153846089</c:v>
                </c:pt>
                <c:pt idx="21">
                  <c:v>48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  <c:pt idx="25">
                  <c:v>50</c:v>
                </c:pt>
                <c:pt idx="26">
                  <c:v>60</c:v>
                </c:pt>
                <c:pt idx="27">
                  <c:v>75</c:v>
                </c:pt>
                <c:pt idx="28">
                  <c:v>100</c:v>
                </c:pt>
              </c:numCache>
            </c:numRef>
          </c:yVal>
        </c:ser>
        <c:axId val="78450048"/>
        <c:axId val="78460032"/>
      </c:scatterChart>
      <c:valAx>
        <c:axId val="78450048"/>
        <c:scaling>
          <c:orientation val="minMax"/>
        </c:scaling>
        <c:axPos val="b"/>
        <c:majorTickMark val="none"/>
        <c:tickLblPos val="nextTo"/>
        <c:crossAx val="78460032"/>
        <c:crosses val="autoZero"/>
        <c:crossBetween val="midCat"/>
      </c:valAx>
      <c:valAx>
        <c:axId val="784600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500" b="1" i="0" baseline="0"/>
            </a:pPr>
            <a:endParaRPr lang="de-DE"/>
          </a:p>
        </c:txPr>
        <c:crossAx val="78450048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>
        <c:manualLayout>
          <c:layoutTarget val="inner"/>
          <c:xMode val="edge"/>
          <c:yMode val="edge"/>
          <c:x val="0.2367547638739729"/>
          <c:y val="7.0465795559579797E-2"/>
          <c:w val="0.76324523612603001"/>
          <c:h val="0.80162041551344065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centers</c:v>
                </c:pt>
              </c:strCache>
            </c:strRef>
          </c:tx>
          <c:spPr>
            <a:solidFill>
              <a:schemeClr val="accent1"/>
            </a:solidFill>
            <a:ln w="13649">
              <a:solidFill>
                <a:srgbClr val="000000"/>
              </a:solidFill>
              <a:prstDash val="solid"/>
            </a:ln>
          </c:spPr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29</c:v>
                </c:pt>
                <c:pt idx="1">
                  <c:v>29</c:v>
                </c:pt>
                <c:pt idx="2">
                  <c:v>32</c:v>
                </c:pt>
                <c:pt idx="3">
                  <c:v>34</c:v>
                </c:pt>
                <c:pt idx="4">
                  <c:v>34</c:v>
                </c:pt>
                <c:pt idx="5">
                  <c:v>37</c:v>
                </c:pt>
                <c:pt idx="6">
                  <c:v>38</c:v>
                </c:pt>
                <c:pt idx="7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tables</c:v>
                </c:pt>
              </c:strCache>
            </c:strRef>
          </c:tx>
          <c:spPr>
            <a:solidFill>
              <a:schemeClr val="accent2"/>
            </a:solidFill>
            <a:ln w="13649">
              <a:solidFill>
                <a:schemeClr val="tx1"/>
              </a:solidFill>
              <a:prstDash val="solid"/>
            </a:ln>
          </c:spPr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  <c:pt idx="0">
                  <c:v>40</c:v>
                </c:pt>
                <c:pt idx="1">
                  <c:v>41</c:v>
                </c:pt>
                <c:pt idx="2">
                  <c:v>44</c:v>
                </c:pt>
                <c:pt idx="3">
                  <c:v>46</c:v>
                </c:pt>
                <c:pt idx="4">
                  <c:v>46</c:v>
                </c:pt>
                <c:pt idx="5">
                  <c:v>49</c:v>
                </c:pt>
                <c:pt idx="6">
                  <c:v>51</c:v>
                </c:pt>
                <c:pt idx="7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&gt;36 STEMI-PCI/y+c</c:v>
                </c:pt>
              </c:strCache>
            </c:strRef>
          </c:tx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Sheet1!$B$6:$I$6</c:f>
              <c:numCache>
                <c:formatCode>General</c:formatCode>
                <c:ptCount val="8"/>
                <c:pt idx="0">
                  <c:v>19</c:v>
                </c:pt>
                <c:pt idx="1">
                  <c:v>18</c:v>
                </c:pt>
                <c:pt idx="2">
                  <c:v>20</c:v>
                </c:pt>
                <c:pt idx="3">
                  <c:v>24</c:v>
                </c:pt>
                <c:pt idx="4">
                  <c:v>20</c:v>
                </c:pt>
                <c:pt idx="5">
                  <c:v>22</c:v>
                </c:pt>
                <c:pt idx="6">
                  <c:v>23</c:v>
                </c:pt>
                <c:pt idx="7">
                  <c:v>23</c:v>
                </c:pt>
              </c:numCache>
            </c:numRef>
          </c:val>
        </c:ser>
        <c:axId val="88449024"/>
        <c:axId val="88450560"/>
      </c:barChart>
      <c:catAx>
        <c:axId val="88449024"/>
        <c:scaling>
          <c:orientation val="minMax"/>
        </c:scaling>
        <c:axPos val="b"/>
        <c:numFmt formatCode="General" sourceLinked="1"/>
        <c:majorTickMark val="none"/>
        <c:tickLblPos val="low"/>
        <c:spPr>
          <a:ln w="34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88450560"/>
        <c:crosses val="autoZero"/>
        <c:auto val="1"/>
        <c:lblAlgn val="ctr"/>
        <c:lblOffset val="100"/>
        <c:tickLblSkip val="1"/>
        <c:tickMarkSkip val="1"/>
      </c:catAx>
      <c:valAx>
        <c:axId val="88450560"/>
        <c:scaling>
          <c:orientation val="minMax"/>
        </c:scaling>
        <c:axPos val="l"/>
        <c:majorGridlines>
          <c:spPr>
            <a:ln w="341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tickLblPos val="nextTo"/>
        <c:spPr>
          <a:ln w="34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8844902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"/>
          <c:y val="0.64268129784811856"/>
          <c:w val="0.20804225140364571"/>
          <c:h val="0.3420080987049258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190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0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973184332321291"/>
          <c:y val="2.8597026639307268E-2"/>
          <c:w val="0.80616530798856723"/>
          <c:h val="0.80936261236104967"/>
        </c:manualLayout>
      </c:layout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Sheet1!$B$2:$T$2</c:f>
              <c:numCache>
                <c:formatCode>General</c:formatCode>
                <c:ptCount val="19"/>
                <c:pt idx="0">
                  <c:v>472</c:v>
                </c:pt>
                <c:pt idx="1">
                  <c:v>533</c:v>
                </c:pt>
                <c:pt idx="2">
                  <c:v>617</c:v>
                </c:pt>
                <c:pt idx="3">
                  <c:v>737</c:v>
                </c:pt>
                <c:pt idx="4">
                  <c:v>838</c:v>
                </c:pt>
                <c:pt idx="5">
                  <c:v>951</c:v>
                </c:pt>
                <c:pt idx="6">
                  <c:v>1070</c:v>
                </c:pt>
                <c:pt idx="7">
                  <c:v>1152</c:v>
                </c:pt>
                <c:pt idx="8">
                  <c:v>1300</c:v>
                </c:pt>
                <c:pt idx="9">
                  <c:v>1495</c:v>
                </c:pt>
                <c:pt idx="10">
                  <c:v>1685</c:v>
                </c:pt>
                <c:pt idx="11">
                  <c:v>1868</c:v>
                </c:pt>
                <c:pt idx="12">
                  <c:v>2061</c:v>
                </c:pt>
                <c:pt idx="13">
                  <c:v>2290</c:v>
                </c:pt>
                <c:pt idx="14">
                  <c:v>2321</c:v>
                </c:pt>
                <c:pt idx="15">
                  <c:v>2330</c:v>
                </c:pt>
                <c:pt idx="16">
                  <c:v>2377</c:v>
                </c:pt>
                <c:pt idx="17">
                  <c:v>2364</c:v>
                </c:pt>
                <c:pt idx="18">
                  <c:v>2428</c:v>
                </c:pt>
              </c:numCache>
            </c:numRef>
          </c:y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Sheet1!$B$3:$T$3</c:f>
              <c:numCache>
                <c:formatCode>General</c:formatCode>
                <c:ptCount val="19"/>
                <c:pt idx="0">
                  <c:v>462</c:v>
                </c:pt>
                <c:pt idx="1">
                  <c:v>665</c:v>
                </c:pt>
                <c:pt idx="2">
                  <c:v>822</c:v>
                </c:pt>
                <c:pt idx="3">
                  <c:v>959</c:v>
                </c:pt>
                <c:pt idx="4">
                  <c:v>1102</c:v>
                </c:pt>
                <c:pt idx="5">
                  <c:v>1241</c:v>
                </c:pt>
                <c:pt idx="6">
                  <c:v>1366</c:v>
                </c:pt>
                <c:pt idx="7">
                  <c:v>1355</c:v>
                </c:pt>
                <c:pt idx="8">
                  <c:v>1543</c:v>
                </c:pt>
                <c:pt idx="9">
                  <c:v>1668</c:v>
                </c:pt>
                <c:pt idx="10">
                  <c:v>1815</c:v>
                </c:pt>
                <c:pt idx="11">
                  <c:v>1933</c:v>
                </c:pt>
                <c:pt idx="12">
                  <c:v>2114</c:v>
                </c:pt>
                <c:pt idx="13">
                  <c:v>2229</c:v>
                </c:pt>
                <c:pt idx="14">
                  <c:v>2273</c:v>
                </c:pt>
                <c:pt idx="15">
                  <c:v>2308</c:v>
                </c:pt>
                <c:pt idx="16">
                  <c:v>2350</c:v>
                </c:pt>
                <c:pt idx="17">
                  <c:v>2571</c:v>
                </c:pt>
                <c:pt idx="18">
                  <c:v>2693</c:v>
                </c:pt>
              </c:numCache>
            </c:numRef>
          </c:y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Sheet1!$B$4:$T$4</c:f>
              <c:numCache>
                <c:formatCode>General</c:formatCode>
                <c:ptCount val="19"/>
                <c:pt idx="8">
                  <c:v>2194</c:v>
                </c:pt>
                <c:pt idx="9">
                  <c:v>2377</c:v>
                </c:pt>
                <c:pt idx="10">
                  <c:v>2519</c:v>
                </c:pt>
                <c:pt idx="11">
                  <c:v>2698</c:v>
                </c:pt>
                <c:pt idx="12">
                  <c:v>3015</c:v>
                </c:pt>
                <c:pt idx="13">
                  <c:v>3287</c:v>
                </c:pt>
                <c:pt idx="14">
                  <c:v>3536</c:v>
                </c:pt>
                <c:pt idx="15">
                  <c:v>3645</c:v>
                </c:pt>
                <c:pt idx="16">
                  <c:v>3725</c:v>
                </c:pt>
                <c:pt idx="17">
                  <c:v>3794</c:v>
                </c:pt>
                <c:pt idx="18">
                  <c:v>3986</c:v>
                </c:pt>
              </c:numCache>
            </c:numRef>
          </c:y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CZ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Sheet1!$B$5:$T$5</c:f>
              <c:numCache>
                <c:formatCode>General</c:formatCode>
                <c:ptCount val="19"/>
                <c:pt idx="14">
                  <c:v>2210</c:v>
                </c:pt>
                <c:pt idx="16">
                  <c:v>2218</c:v>
                </c:pt>
                <c:pt idx="17">
                  <c:v>2254</c:v>
                </c:pt>
                <c:pt idx="18">
                  <c:v>2091</c:v>
                </c:pt>
              </c:numCache>
            </c:numRef>
          </c:y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SL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9"/>
            <c:spPr>
              <a:solidFill>
                <a:srgbClr val="FFFFFF"/>
              </a:solidFill>
              <a:ln>
                <a:solidFill>
                  <a:srgbClr val="FFFFFF"/>
                </a:solidFill>
              </a:ln>
            </c:spPr>
          </c:marker>
          <c:dLbls>
            <c:txPr>
              <a:bodyPr/>
              <a:lstStyle/>
              <a:p>
                <a:pPr>
                  <a:defRPr b="1" i="0" baseline="0"/>
                </a:pPr>
                <a:endParaRPr lang="de-DE"/>
              </a:p>
            </c:txPr>
            <c:dLblPos val="l"/>
            <c:showSerName val="1"/>
          </c:dLbls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Sheet1!$B$6:$T$6</c:f>
              <c:numCache>
                <c:formatCode>General</c:formatCode>
                <c:ptCount val="19"/>
                <c:pt idx="18">
                  <c:v>1311</c:v>
                </c:pt>
              </c:numCache>
            </c:numRef>
          </c:y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USA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dLbls>
            <c:txPr>
              <a:bodyPr/>
              <a:lstStyle/>
              <a:p>
                <a:pPr>
                  <a:defRPr b="1" i="0" baseline="0"/>
                </a:pPr>
                <a:endParaRPr lang="de-DE"/>
              </a:p>
            </c:txPr>
            <c:dLblPos val="l"/>
            <c:showSerName val="1"/>
          </c:dLbls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Sheet1!$B$7:$T$7</c:f>
              <c:numCache>
                <c:formatCode>General</c:formatCode>
                <c:ptCount val="19"/>
                <c:pt idx="14">
                  <c:v>3702</c:v>
                </c:pt>
              </c:numCache>
            </c:numRef>
          </c:yVal>
        </c:ser>
        <c:axId val="88672896"/>
        <c:axId val="88703360"/>
      </c:scatterChart>
      <c:valAx>
        <c:axId val="88672896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88703360"/>
        <c:crosses val="autoZero"/>
        <c:crossBetween val="midCat"/>
        <c:majorUnit val="1"/>
      </c:valAx>
      <c:valAx>
        <c:axId val="887033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88672896"/>
        <c:crosses val="autoZero"/>
        <c:crossBetween val="midCat"/>
      </c:valAx>
      <c:spPr>
        <a:noFill/>
      </c:spPr>
    </c:plotArea>
    <c:legend>
      <c:legendPos val="l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"/>
          <c:y val="0.73509948170010164"/>
          <c:w val="6.5243773822650522E-2"/>
          <c:h val="0.26490051829990191"/>
        </c:manualLayout>
      </c:layout>
      <c:txPr>
        <a:bodyPr/>
        <a:lstStyle/>
        <a:p>
          <a:pPr>
            <a:defRPr b="1" i="0" baseline="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plotArea>
      <c:layout/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AKUT PCI</c:v>
                </c:pt>
              </c:strCache>
            </c:strRef>
          </c:tx>
          <c:spPr>
            <a:solidFill>
              <a:srgbClr val="000000"/>
            </a:solidFill>
            <a:ln w="12879">
              <a:solidFill>
                <a:schemeClr val="tx1"/>
              </a:solidFill>
              <a:prstDash val="solid"/>
            </a:ln>
          </c:spPr>
          <c:dLbls>
            <c:showVal val="1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5009</c:v>
                </c:pt>
                <c:pt idx="1">
                  <c:v>6014</c:v>
                </c:pt>
                <c:pt idx="2">
                  <c:v>6686</c:v>
                </c:pt>
                <c:pt idx="3">
                  <c:v>6783</c:v>
                </c:pt>
                <c:pt idx="4">
                  <c:v>6466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NICHT AKUT</c:v>
                </c:pt>
              </c:strCache>
            </c:strRef>
          </c:tx>
          <c:spPr>
            <a:solidFill>
              <a:schemeClr val="accent1"/>
            </a:solidFill>
            <a:ln w="12879">
              <a:solidFill>
                <a:srgbClr val="000000"/>
              </a:solidFill>
              <a:prstDash val="solid"/>
            </a:ln>
          </c:spPr>
          <c:dLbls>
            <c:showVal val="1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14254</c:v>
                </c:pt>
                <c:pt idx="1">
                  <c:v>13328</c:v>
                </c:pt>
                <c:pt idx="2">
                  <c:v>13041</c:v>
                </c:pt>
                <c:pt idx="3">
                  <c:v>13073</c:v>
                </c:pt>
                <c:pt idx="4">
                  <c:v>13828</c:v>
                </c:pt>
              </c:numCache>
            </c:numRef>
          </c:val>
        </c:ser>
        <c:gapWidth val="55"/>
        <c:overlap val="100"/>
        <c:axId val="88561920"/>
        <c:axId val="88580096"/>
      </c:barChart>
      <c:lineChart>
        <c:grouping val="standard"/>
        <c:ser>
          <c:idx val="2"/>
          <c:order val="2"/>
          <c:tx>
            <c:strRef>
              <c:f>Sheet1!$A$4</c:f>
              <c:strCache>
                <c:ptCount val="1"/>
                <c:pt idx="0">
                  <c:v>PCI GESAMT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dLblPos val="t"/>
            <c:showVal val="1"/>
          </c:dLbls>
          <c:val>
            <c:numRef>
              <c:f>Sheet1!$B$4:$F$4</c:f>
              <c:numCache>
                <c:formatCode>General</c:formatCode>
                <c:ptCount val="5"/>
                <c:pt idx="0">
                  <c:v>19263</c:v>
                </c:pt>
                <c:pt idx="1">
                  <c:v>19342</c:v>
                </c:pt>
                <c:pt idx="2">
                  <c:v>19727</c:v>
                </c:pt>
                <c:pt idx="3">
                  <c:v>19856</c:v>
                </c:pt>
                <c:pt idx="4">
                  <c:v>20294</c:v>
                </c:pt>
              </c:numCache>
            </c:numRef>
          </c:val>
        </c:ser>
        <c:marker val="1"/>
        <c:axId val="88561920"/>
        <c:axId val="88580096"/>
      </c:lineChart>
      <c:catAx>
        <c:axId val="8856192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2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88580096"/>
        <c:crosses val="autoZero"/>
        <c:auto val="1"/>
        <c:lblAlgn val="ctr"/>
        <c:lblOffset val="100"/>
        <c:tickLblSkip val="1"/>
        <c:tickMarkSkip val="1"/>
      </c:catAx>
      <c:valAx>
        <c:axId val="88580096"/>
        <c:scaling>
          <c:orientation val="minMax"/>
        </c:scaling>
        <c:axPos val="l"/>
        <c:majorGridlines>
          <c:spPr>
            <a:ln w="322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tickLblPos val="nextTo"/>
        <c:spPr>
          <a:ln w="32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88561920"/>
        <c:crosses val="autoZero"/>
        <c:crossBetween val="between"/>
      </c:valAx>
      <c:spPr>
        <a:noFill/>
        <a:ln w="12879">
          <a:solidFill>
            <a:schemeClr val="tx1"/>
          </a:solidFill>
          <a:prstDash val="solid"/>
        </a:ln>
      </c:spPr>
    </c:plotArea>
    <c:legend>
      <c:legendPos val="l"/>
      <c:legendEntry>
        <c:idx val="2"/>
        <c:delete val="1"/>
      </c:legendEntry>
      <c:layout/>
      <c:spPr>
        <a:noFill/>
        <a:ln w="3220">
          <a:solidFill>
            <a:schemeClr val="tx1"/>
          </a:solidFill>
          <a:prstDash val="solid"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+mn-lt"/>
          <a:ea typeface="Times New Roman"/>
          <a:cs typeface="Times New Roman"/>
        </a:defRPr>
      </a:pPr>
      <a:endParaRPr lang="de-DE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0"/>
  <c:clrMapOvr bg1="dk2" tx1="lt1" bg2="dk1" tx2="lt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2"/>
          <c:order val="0"/>
          <c:tx>
            <c:strRef>
              <c:f>Sheet1!$A$2</c:f>
              <c:strCache>
                <c:ptCount val="1"/>
                <c:pt idx="0">
                  <c:v>PCI - AU</c:v>
                </c:pt>
              </c:strCache>
            </c:strRef>
          </c:tx>
          <c:spPr>
            <a:ln w="47625">
              <a:noFill/>
            </a:ln>
            <a:effectLst/>
          </c:spPr>
          <c:marker>
            <c:symbol val="diamond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xVal>
            <c:numRef>
              <c:f>Sheet1!$B$1:$N$1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xVal>
          <c:yVal>
            <c:numRef>
              <c:f>Sheet1!$B$2:$N$2</c:f>
              <c:numCache>
                <c:formatCode>General</c:formatCode>
                <c:ptCount val="13"/>
                <c:pt idx="0">
                  <c:v>106</c:v>
                </c:pt>
                <c:pt idx="1">
                  <c:v>110</c:v>
                </c:pt>
                <c:pt idx="2">
                  <c:v>101</c:v>
                </c:pt>
                <c:pt idx="3">
                  <c:v>118</c:v>
                </c:pt>
                <c:pt idx="4">
                  <c:v>107</c:v>
                </c:pt>
                <c:pt idx="5">
                  <c:v>117</c:v>
                </c:pt>
                <c:pt idx="6">
                  <c:v>119</c:v>
                </c:pt>
                <c:pt idx="7">
                  <c:v>109</c:v>
                </c:pt>
                <c:pt idx="8">
                  <c:v>106</c:v>
                </c:pt>
                <c:pt idx="9">
                  <c:v>96</c:v>
                </c:pt>
                <c:pt idx="10">
                  <c:v>90</c:v>
                </c:pt>
                <c:pt idx="11">
                  <c:v>75</c:v>
                </c:pt>
                <c:pt idx="12">
                  <c:v>95</c:v>
                </c:pt>
              </c:numCache>
            </c:numRef>
          </c:y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PCI - CH</c:v>
                </c:pt>
              </c:strCache>
            </c:strRef>
          </c:tx>
          <c:spPr>
            <a:ln w="47625">
              <a:noFill/>
            </a:ln>
          </c:spPr>
          <c:marker>
            <c:symbol val="diamond"/>
            <c:size val="9"/>
            <c:spPr>
              <a:solidFill>
                <a:srgbClr val="2D2DE7"/>
              </a:solidFill>
              <a:ln>
                <a:solidFill>
                  <a:srgbClr val="2D2DE7"/>
                </a:solidFill>
              </a:ln>
            </c:spPr>
          </c:marker>
          <c:xVal>
            <c:numRef>
              <c:f>Sheet1!$B$1:$N$1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xVal>
          <c:yVal>
            <c:numRef>
              <c:f>Sheet1!$B$3:$N$3</c:f>
              <c:numCache>
                <c:formatCode>General</c:formatCode>
                <c:ptCount val="13"/>
                <c:pt idx="1">
                  <c:v>94</c:v>
                </c:pt>
                <c:pt idx="2">
                  <c:v>99</c:v>
                </c:pt>
                <c:pt idx="5">
                  <c:v>134</c:v>
                </c:pt>
                <c:pt idx="6">
                  <c:v>132</c:v>
                </c:pt>
                <c:pt idx="7">
                  <c:v>133</c:v>
                </c:pt>
                <c:pt idx="8">
                  <c:v>132</c:v>
                </c:pt>
                <c:pt idx="9">
                  <c:v>124</c:v>
                </c:pt>
                <c:pt idx="10">
                  <c:v>128</c:v>
                </c:pt>
                <c:pt idx="11">
                  <c:v>136</c:v>
                </c:pt>
                <c:pt idx="12">
                  <c:v>138</c:v>
                </c:pt>
              </c:numCache>
            </c:numRef>
          </c:y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CA - AU</c:v>
                </c:pt>
              </c:strCache>
            </c:strRef>
          </c:tx>
          <c:spPr>
            <a:ln w="47625">
              <a:noFill/>
            </a:ln>
          </c:spPr>
          <c:marker>
            <c:symbol val="square"/>
            <c:size val="9"/>
          </c:marker>
          <c:xVal>
            <c:numRef>
              <c:f>Sheet1!$B$1:$N$1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xVal>
          <c:yVal>
            <c:numRef>
              <c:f>Sheet1!$B$4:$N$4</c:f>
              <c:numCache>
                <c:formatCode>General</c:formatCode>
                <c:ptCount val="13"/>
                <c:pt idx="0">
                  <c:v>223</c:v>
                </c:pt>
                <c:pt idx="1">
                  <c:v>198</c:v>
                </c:pt>
                <c:pt idx="2">
                  <c:v>209</c:v>
                </c:pt>
                <c:pt idx="3">
                  <c:v>228</c:v>
                </c:pt>
                <c:pt idx="4">
                  <c:v>215</c:v>
                </c:pt>
                <c:pt idx="5">
                  <c:v>227</c:v>
                </c:pt>
                <c:pt idx="6">
                  <c:v>228</c:v>
                </c:pt>
                <c:pt idx="7">
                  <c:v>236</c:v>
                </c:pt>
                <c:pt idx="8">
                  <c:v>216</c:v>
                </c:pt>
                <c:pt idx="9">
                  <c:v>210</c:v>
                </c:pt>
                <c:pt idx="10">
                  <c:v>185</c:v>
                </c:pt>
                <c:pt idx="11">
                  <c:v>184</c:v>
                </c:pt>
                <c:pt idx="12">
                  <c:v>206</c:v>
                </c:pt>
              </c:numCache>
            </c:numRef>
          </c:yVal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CA - 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Sheet1!$B$1:$N$1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xVal>
          <c:yVal>
            <c:numRef>
              <c:f>Sheet1!$B$5:$N$5</c:f>
              <c:numCache>
                <c:formatCode>General</c:formatCode>
                <c:ptCount val="13"/>
                <c:pt idx="1">
                  <c:v>184</c:v>
                </c:pt>
                <c:pt idx="2">
                  <c:v>186</c:v>
                </c:pt>
                <c:pt idx="5">
                  <c:v>216</c:v>
                </c:pt>
                <c:pt idx="6">
                  <c:v>181</c:v>
                </c:pt>
                <c:pt idx="7">
                  <c:v>178</c:v>
                </c:pt>
                <c:pt idx="8">
                  <c:v>191</c:v>
                </c:pt>
                <c:pt idx="9">
                  <c:v>216</c:v>
                </c:pt>
                <c:pt idx="10">
                  <c:v>210</c:v>
                </c:pt>
                <c:pt idx="11">
                  <c:v>230</c:v>
                </c:pt>
                <c:pt idx="12">
                  <c:v>211</c:v>
                </c:pt>
              </c:numCache>
            </c:numRef>
          </c:yVal>
        </c:ser>
        <c:axId val="88893696"/>
        <c:axId val="88907776"/>
      </c:scatterChart>
      <c:valAx>
        <c:axId val="88893696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88907776"/>
        <c:crosses val="autoZero"/>
        <c:crossBetween val="midCat"/>
        <c:majorUnit val="1"/>
      </c:valAx>
      <c:valAx>
        <c:axId val="889077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88893696"/>
        <c:crosses val="autoZero"/>
        <c:crossBetween val="midCat"/>
      </c:valAx>
      <c:spPr>
        <a:noFill/>
      </c:spPr>
    </c:plotArea>
    <c:legend>
      <c:legendPos val="l"/>
      <c:layout>
        <c:manualLayout>
          <c:xMode val="edge"/>
          <c:yMode val="edge"/>
          <c:x val="8.1133120924977205E-3"/>
          <c:y val="0.41479387504441551"/>
          <c:w val="0.12994693766122881"/>
          <c:h val="0.44252472791212288"/>
        </c:manualLayout>
      </c:layout>
      <c:txPr>
        <a:bodyPr/>
        <a:lstStyle/>
        <a:p>
          <a:pPr>
            <a:defRPr b="1" i="0" baseline="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0"/>
  <c:clrMapOvr bg1="dk2" tx1="lt1" bg2="dk1" tx2="lt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Sheet1!$B$2:$T$2</c:f>
              <c:numCache>
                <c:formatCode>General</c:formatCode>
                <c:ptCount val="19"/>
                <c:pt idx="0">
                  <c:v>20.100000000000001</c:v>
                </c:pt>
                <c:pt idx="1">
                  <c:v>19.600000000000001</c:v>
                </c:pt>
                <c:pt idx="2">
                  <c:v>23.4</c:v>
                </c:pt>
                <c:pt idx="3">
                  <c:v>24.6</c:v>
                </c:pt>
                <c:pt idx="4">
                  <c:v>25.4</c:v>
                </c:pt>
                <c:pt idx="5">
                  <c:v>25.5</c:v>
                </c:pt>
                <c:pt idx="6">
                  <c:v>27.2</c:v>
                </c:pt>
                <c:pt idx="7">
                  <c:v>28.2</c:v>
                </c:pt>
                <c:pt idx="8">
                  <c:v>29.4</c:v>
                </c:pt>
                <c:pt idx="9">
                  <c:v>31</c:v>
                </c:pt>
                <c:pt idx="10">
                  <c:v>33</c:v>
                </c:pt>
                <c:pt idx="11">
                  <c:v>35</c:v>
                </c:pt>
                <c:pt idx="12">
                  <c:v>37.4</c:v>
                </c:pt>
                <c:pt idx="13">
                  <c:v>38.1</c:v>
                </c:pt>
                <c:pt idx="14">
                  <c:v>38</c:v>
                </c:pt>
                <c:pt idx="15">
                  <c:v>37</c:v>
                </c:pt>
                <c:pt idx="16">
                  <c:v>38.5</c:v>
                </c:pt>
                <c:pt idx="17">
                  <c:v>38.1</c:v>
                </c:pt>
                <c:pt idx="18">
                  <c:v>36.800000000000004</c:v>
                </c:pt>
              </c:numCache>
            </c:numRef>
          </c:y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Sheet1!$B$3:$T$3</c:f>
              <c:numCache>
                <c:formatCode>General</c:formatCode>
                <c:ptCount val="19"/>
                <c:pt idx="0">
                  <c:v>21.9</c:v>
                </c:pt>
                <c:pt idx="1">
                  <c:v>25.6</c:v>
                </c:pt>
                <c:pt idx="2">
                  <c:v>27.1</c:v>
                </c:pt>
                <c:pt idx="3">
                  <c:v>29</c:v>
                </c:pt>
                <c:pt idx="4">
                  <c:v>31.4</c:v>
                </c:pt>
                <c:pt idx="5">
                  <c:v>34.200000000000003</c:v>
                </c:pt>
                <c:pt idx="6">
                  <c:v>34.200000000000003</c:v>
                </c:pt>
                <c:pt idx="7">
                  <c:v>34.700000000000003</c:v>
                </c:pt>
                <c:pt idx="8">
                  <c:v>36.4</c:v>
                </c:pt>
                <c:pt idx="9">
                  <c:v>38.800000000000004</c:v>
                </c:pt>
                <c:pt idx="10">
                  <c:v>41.3</c:v>
                </c:pt>
                <c:pt idx="11">
                  <c:v>43.1</c:v>
                </c:pt>
                <c:pt idx="12">
                  <c:v>44.6</c:v>
                </c:pt>
                <c:pt idx="13">
                  <c:v>45.6</c:v>
                </c:pt>
                <c:pt idx="14">
                  <c:v>46.3</c:v>
                </c:pt>
                <c:pt idx="15">
                  <c:v>46</c:v>
                </c:pt>
                <c:pt idx="16">
                  <c:v>45.7</c:v>
                </c:pt>
                <c:pt idx="17">
                  <c:v>45.7</c:v>
                </c:pt>
                <c:pt idx="18">
                  <c:v>46.7</c:v>
                </c:pt>
              </c:numCache>
            </c:numRef>
          </c:y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Sheet1!$B$4:$T$4</c:f>
              <c:numCache>
                <c:formatCode>General</c:formatCode>
                <c:ptCount val="19"/>
                <c:pt idx="8">
                  <c:v>30.310000000000031</c:v>
                </c:pt>
                <c:pt idx="9">
                  <c:v>32.01</c:v>
                </c:pt>
                <c:pt idx="10">
                  <c:v>32.15</c:v>
                </c:pt>
                <c:pt idx="11">
                  <c:v>33.97</c:v>
                </c:pt>
                <c:pt idx="12">
                  <c:v>34.760000000000012</c:v>
                </c:pt>
                <c:pt idx="13">
                  <c:v>35.1</c:v>
                </c:pt>
                <c:pt idx="14">
                  <c:v>36.090000000000003</c:v>
                </c:pt>
                <c:pt idx="15">
                  <c:v>36</c:v>
                </c:pt>
                <c:pt idx="16">
                  <c:v>35.78</c:v>
                </c:pt>
                <c:pt idx="17">
                  <c:v>35.86</c:v>
                </c:pt>
                <c:pt idx="18">
                  <c:v>37</c:v>
                </c:pt>
              </c:numCache>
            </c:numRef>
          </c:y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CZ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Sheet1!$B$5:$T$5</c:f>
              <c:numCache>
                <c:formatCode>General</c:formatCode>
                <c:ptCount val="19"/>
                <c:pt idx="16">
                  <c:v>39.300000000000004</c:v>
                </c:pt>
                <c:pt idx="17">
                  <c:v>38.9</c:v>
                </c:pt>
                <c:pt idx="18">
                  <c:v>39.5</c:v>
                </c:pt>
              </c:numCache>
            </c:numRef>
          </c:yVal>
        </c:ser>
        <c:axId val="89106304"/>
        <c:axId val="89116672"/>
      </c:scatterChart>
      <c:valAx>
        <c:axId val="8910630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89116672"/>
        <c:crosses val="autoZero"/>
        <c:crossBetween val="midCat"/>
        <c:majorUnit val="1"/>
      </c:valAx>
      <c:valAx>
        <c:axId val="891166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89106304"/>
        <c:crosses val="autoZero"/>
        <c:crossBetween val="midCat"/>
      </c:valAx>
      <c:spPr>
        <a:noFill/>
      </c:spPr>
    </c:plotArea>
    <c:legend>
      <c:legendPos val="l"/>
      <c:layout>
        <c:manualLayout>
          <c:xMode val="edge"/>
          <c:yMode val="edge"/>
          <c:x val="8.1133120924977205E-3"/>
          <c:y val="0.39967662323234066"/>
          <c:w val="6.7744878285412272E-2"/>
          <c:h val="0.32914438078308828"/>
        </c:manualLayout>
      </c:layout>
      <c:txPr>
        <a:bodyPr/>
        <a:lstStyle/>
        <a:p>
          <a:pPr>
            <a:defRPr b="1" i="0" baseline="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0"/>
  <c:clrMapOvr bg1="dk2" tx1="lt1" bg2="dk1" tx2="lt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Sheet1!$B$2:$T$2</c:f>
              <c:numCache>
                <c:formatCode>General</c:formatCode>
                <c:ptCount val="19"/>
                <c:pt idx="0">
                  <c:v>36</c:v>
                </c:pt>
                <c:pt idx="1">
                  <c:v>36</c:v>
                </c:pt>
                <c:pt idx="2">
                  <c:v>40</c:v>
                </c:pt>
                <c:pt idx="3">
                  <c:v>41</c:v>
                </c:pt>
                <c:pt idx="4">
                  <c:v>40</c:v>
                </c:pt>
                <c:pt idx="5">
                  <c:v>39</c:v>
                </c:pt>
                <c:pt idx="6">
                  <c:v>39</c:v>
                </c:pt>
                <c:pt idx="7">
                  <c:v>40</c:v>
                </c:pt>
                <c:pt idx="8">
                  <c:v>40</c:v>
                </c:pt>
                <c:pt idx="9">
                  <c:v>42.8</c:v>
                </c:pt>
                <c:pt idx="10">
                  <c:v>44.9</c:v>
                </c:pt>
                <c:pt idx="11">
                  <c:v>43.7</c:v>
                </c:pt>
                <c:pt idx="12">
                  <c:v>47.4</c:v>
                </c:pt>
                <c:pt idx="13">
                  <c:v>45.2</c:v>
                </c:pt>
                <c:pt idx="14">
                  <c:v>43.4</c:v>
                </c:pt>
                <c:pt idx="15">
                  <c:v>43.4</c:v>
                </c:pt>
                <c:pt idx="16">
                  <c:v>44.9</c:v>
                </c:pt>
                <c:pt idx="17">
                  <c:v>46.2</c:v>
                </c:pt>
                <c:pt idx="18">
                  <c:v>43.3</c:v>
                </c:pt>
              </c:numCache>
            </c:numRef>
          </c:y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Sheet1!$B$3:$T$3</c:f>
              <c:numCache>
                <c:formatCode>General</c:formatCode>
                <c:ptCount val="19"/>
                <c:pt idx="0">
                  <c:v>48</c:v>
                </c:pt>
                <c:pt idx="1">
                  <c:v>50</c:v>
                </c:pt>
                <c:pt idx="2">
                  <c:v>50</c:v>
                </c:pt>
                <c:pt idx="3">
                  <c:v>48</c:v>
                </c:pt>
                <c:pt idx="4">
                  <c:v>50</c:v>
                </c:pt>
                <c:pt idx="5">
                  <c:v>51</c:v>
                </c:pt>
                <c:pt idx="6">
                  <c:v>48</c:v>
                </c:pt>
                <c:pt idx="7">
                  <c:v>51</c:v>
                </c:pt>
                <c:pt idx="8">
                  <c:v>47</c:v>
                </c:pt>
                <c:pt idx="9">
                  <c:v>54.3</c:v>
                </c:pt>
                <c:pt idx="10">
                  <c:v>55.1</c:v>
                </c:pt>
                <c:pt idx="11">
                  <c:v>55.8</c:v>
                </c:pt>
                <c:pt idx="12">
                  <c:v>55.7</c:v>
                </c:pt>
                <c:pt idx="14">
                  <c:v>55.8</c:v>
                </c:pt>
                <c:pt idx="15">
                  <c:v>54</c:v>
                </c:pt>
              </c:numCache>
            </c:numRef>
          </c:y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dPt>
            <c:idx val="18"/>
            <c:marker>
              <c:symbol val="triangle"/>
              <c:size val="11"/>
            </c:marker>
          </c:dPt>
          <c:xVal>
            <c:numRef>
              <c:f>Sheet1!$B$1:$T$1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Sheet1!$B$4:$T$4</c:f>
              <c:numCache>
                <c:formatCode>General</c:formatCode>
                <c:ptCount val="19"/>
                <c:pt idx="11">
                  <c:v>44.9</c:v>
                </c:pt>
                <c:pt idx="12">
                  <c:v>44.2</c:v>
                </c:pt>
                <c:pt idx="13">
                  <c:v>43.1</c:v>
                </c:pt>
                <c:pt idx="14">
                  <c:v>44.1</c:v>
                </c:pt>
                <c:pt idx="15">
                  <c:v>43.6</c:v>
                </c:pt>
                <c:pt idx="16">
                  <c:v>42.96</c:v>
                </c:pt>
                <c:pt idx="17">
                  <c:v>42.6</c:v>
                </c:pt>
                <c:pt idx="18">
                  <c:v>43.3</c:v>
                </c:pt>
              </c:numCache>
            </c:numRef>
          </c:yVal>
        </c:ser>
        <c:axId val="88011904"/>
        <c:axId val="88013824"/>
      </c:scatterChart>
      <c:valAx>
        <c:axId val="8801190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88013824"/>
        <c:crosses val="autoZero"/>
        <c:crossBetween val="midCat"/>
        <c:majorUnit val="1"/>
      </c:valAx>
      <c:valAx>
        <c:axId val="880138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88011904"/>
        <c:crosses val="autoZero"/>
        <c:crossBetween val="midCat"/>
      </c:valAx>
      <c:spPr>
        <a:noFill/>
      </c:spPr>
    </c:plotArea>
    <c:legend>
      <c:legendPos val="l"/>
      <c:layout/>
      <c:txPr>
        <a:bodyPr/>
        <a:lstStyle/>
        <a:p>
          <a:pPr>
            <a:defRPr b="1" i="0" baseline="0"/>
          </a:pPr>
          <a:endParaRPr lang="de-DE"/>
        </a:p>
      </c:txPr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2700"/>
            <a:ext cx="427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-12700"/>
            <a:ext cx="427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29375"/>
            <a:ext cx="427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29375"/>
            <a:ext cx="427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C5BD9AAE-9FE4-4278-BF2C-DEA5D225A98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4278313" cy="33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350" y="-1588"/>
            <a:ext cx="4278313" cy="33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35300" y="514350"/>
            <a:ext cx="3800475" cy="253365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038" y="3222625"/>
            <a:ext cx="7240587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9" tIns="46035" rIns="92069" bIns="460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525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350" y="644525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EC871D85-5737-4D69-B988-E6ED10653A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80975" y="0"/>
            <a:ext cx="10104438" cy="6845300"/>
            <a:chOff x="114" y="0"/>
            <a:chExt cx="6365" cy="43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168" y="0"/>
              <a:ext cx="168" cy="4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312" y="0"/>
              <a:ext cx="264" cy="345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ltGray">
            <a:xfrm>
              <a:off x="228" y="0"/>
              <a:ext cx="768" cy="21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ltGray">
            <a:xfrm>
              <a:off x="324" y="0"/>
              <a:ext cx="180" cy="27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ltGray">
            <a:xfrm>
              <a:off x="420" y="1644"/>
              <a:ext cx="372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ltGray">
            <a:xfrm>
              <a:off x="367" y="1560"/>
              <a:ext cx="6112" cy="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14" y="1560"/>
              <a:ext cx="6304" cy="0"/>
            </a:xfrm>
            <a:prstGeom prst="line">
              <a:avLst/>
            </a:prstGeom>
            <a:noFill/>
            <a:ln w="12699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857250" y="1295400"/>
            <a:ext cx="87439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14500" y="3505200"/>
            <a:ext cx="72009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de-DE"/>
              <a:t>Klicken Sie, um das Untertitelformat zu bearbeiten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FAA1-58D2-4B04-BA69-A48A741F06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73562-F7B9-4578-88A7-DEEB3FFDBA9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37475" y="228600"/>
            <a:ext cx="2292350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57250" y="228600"/>
            <a:ext cx="6727825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C13EA-50ED-43E6-A4EE-BED4FC7CF0A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8743950" cy="11620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1285875" y="1828800"/>
            <a:ext cx="4295775" cy="4114800"/>
          </a:xfrm>
        </p:spPr>
        <p:txBody>
          <a:bodyPr/>
          <a:lstStyle/>
          <a:p>
            <a:pPr lvl="0"/>
            <a:endParaRPr lang="de-AT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734050" y="1828800"/>
            <a:ext cx="4295775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BAE3E-B76C-43D8-853E-A7C1F76BA58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8743950" cy="11620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1285875" y="1828800"/>
            <a:ext cx="8743950" cy="4114800"/>
          </a:xfrm>
        </p:spPr>
        <p:txBody>
          <a:bodyPr/>
          <a:lstStyle/>
          <a:p>
            <a:pPr lvl="0"/>
            <a:endParaRPr lang="de-AT" noProof="0" dirty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5E52D-266E-4C41-9A04-89B0FF2851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7814C-A940-48B3-A880-39248B7F741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54C5-9731-4B17-BEF0-D8B449D4EBE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85875" y="18288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734050" y="18288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9715B-8116-455E-8D19-CA9F29EE36B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E4556-940F-4C55-831B-4041F781DA5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00590-A273-451E-8A0D-3748C14ADE1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FFD8-EC5E-4AC2-B196-1DE09B45462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AC318-1183-4CA8-9F66-5FCAC2C1061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FAE43-D0F1-4304-9060-E372BCF710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9"/>
          <p:cNvGrpSpPr>
            <a:grpSpLocks/>
          </p:cNvGrpSpPr>
          <p:nvPr/>
        </p:nvGrpSpPr>
        <p:grpSpPr bwMode="auto">
          <a:xfrm>
            <a:off x="180975" y="0"/>
            <a:ext cx="10093325" cy="6845300"/>
            <a:chOff x="114" y="0"/>
            <a:chExt cx="6358" cy="4312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168" y="0"/>
              <a:ext cx="168" cy="4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312" y="0"/>
              <a:ext cx="264" cy="29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ltGray">
            <a:xfrm>
              <a:off x="228" y="0"/>
              <a:ext cx="768" cy="21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ltGray">
            <a:xfrm>
              <a:off x="288" y="0"/>
              <a:ext cx="216" cy="24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ltGray">
            <a:xfrm>
              <a:off x="420" y="924"/>
              <a:ext cx="372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ltGray">
            <a:xfrm>
              <a:off x="360" y="888"/>
              <a:ext cx="6112" cy="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114" y="888"/>
              <a:ext cx="6304" cy="0"/>
            </a:xfrm>
            <a:prstGeom prst="line">
              <a:avLst/>
            </a:prstGeom>
            <a:noFill/>
            <a:ln w="12699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28600"/>
            <a:ext cx="87439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75" y="1828800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617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54968DC-9391-4B14-AF8A-728FACD838E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89" r:id="rId1"/>
    <p:sldLayoutId id="2147484377" r:id="rId2"/>
    <p:sldLayoutId id="2147484378" r:id="rId3"/>
    <p:sldLayoutId id="2147484379" r:id="rId4"/>
    <p:sldLayoutId id="2147484380" r:id="rId5"/>
    <p:sldLayoutId id="2147484381" r:id="rId6"/>
    <p:sldLayoutId id="2147484382" r:id="rId7"/>
    <p:sldLayoutId id="2147484383" r:id="rId8"/>
    <p:sldLayoutId id="2147484384" r:id="rId9"/>
    <p:sldLayoutId id="2147484385" r:id="rId10"/>
    <p:sldLayoutId id="2147484386" r:id="rId11"/>
    <p:sldLayoutId id="2147484387" r:id="rId12"/>
    <p:sldLayoutId id="2147484388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n"/>
        <a:defRPr sz="32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zbericht.de/" TargetMode="External"/><Relationship Id="rId2" Type="http://schemas.openxmlformats.org/officeDocument/2006/relationships/hyperlink" Target="http://www.kardiologie.insel.ch/2164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iik.i-med.ac.at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-Arbeitsblat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228600"/>
            <a:ext cx="9752012" cy="1162050"/>
          </a:xfrm>
        </p:spPr>
        <p:txBody>
          <a:bodyPr/>
          <a:lstStyle/>
          <a:p>
            <a:pPr>
              <a:defRPr/>
            </a:pPr>
            <a:r>
              <a:rPr lang="de-DE" sz="4000" b="1" dirty="0" smtClean="0">
                <a:solidFill>
                  <a:srgbClr val="FFFF00"/>
                </a:solidFill>
              </a:rPr>
              <a:t>	</a:t>
            </a:r>
            <a:r>
              <a:rPr lang="de-DE" sz="4000" b="1" i="0" dirty="0" smtClean="0">
                <a:solidFill>
                  <a:srgbClr val="FFFF00"/>
                </a:solidFill>
              </a:rPr>
              <a:t>Österr.Kardiol.Gesellschaft 1990–2011 	Arbeitsgruppe Intervent. Kardiologie</a:t>
            </a:r>
          </a:p>
        </p:txBody>
      </p:sp>
      <p:graphicFrame>
        <p:nvGraphicFramePr>
          <p:cNvPr id="1026" name="Object 3"/>
          <p:cNvGraphicFramePr>
            <a:graphicFrameLocks/>
          </p:cNvGraphicFramePr>
          <p:nvPr/>
        </p:nvGraphicFramePr>
        <p:xfrm>
          <a:off x="1822450" y="2760663"/>
          <a:ext cx="7735888" cy="4095750"/>
        </p:xfrm>
        <a:graphic>
          <a:graphicData uri="http://schemas.openxmlformats.org/presentationml/2006/ole">
            <p:oleObj spid="_x0000_s1026" name="Diagramm" r:id="rId4" imgW="7772400" imgH="4114800" progId="MSGraph.Chart.8">
              <p:embed followColorScheme="full"/>
            </p:oleObj>
          </a:graphicData>
        </a:graphic>
      </p:graphicFrame>
      <p:graphicFrame>
        <p:nvGraphicFramePr>
          <p:cNvPr id="1027" name="Object 4"/>
          <p:cNvGraphicFramePr>
            <a:graphicFrameLocks/>
          </p:cNvGraphicFramePr>
          <p:nvPr>
            <p:ph type="clipArt" sz="half" idx="1"/>
          </p:nvPr>
        </p:nvGraphicFramePr>
        <p:xfrm>
          <a:off x="1395413" y="2517775"/>
          <a:ext cx="4324350" cy="3744913"/>
        </p:xfrm>
        <a:graphic>
          <a:graphicData uri="http://schemas.openxmlformats.org/presentationml/2006/ole">
            <p:oleObj spid="_x0000_s1027" name="ClipArt" r:id="rId5" imgW="1157040" imgH="1152360" progId="">
              <p:embed/>
            </p:oleObj>
          </a:graphicData>
        </a:graphic>
      </p:graphicFrame>
      <p:sp>
        <p:nvSpPr>
          <p:cNvPr id="10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829300" y="2590800"/>
            <a:ext cx="4200525" cy="411480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de-DE" sz="2800" b="1" i="0" dirty="0" smtClean="0">
              <a:solidFill>
                <a:srgbClr val="FFFF00"/>
              </a:solidFill>
              <a:effectLst/>
            </a:endParaRPr>
          </a:p>
          <a:p>
            <a:pPr>
              <a:buFont typeface="Monotype Sorts" pitchFamily="2" charset="2"/>
              <a:buNone/>
            </a:pPr>
            <a:r>
              <a:rPr lang="de-DE" sz="2800" b="1" i="0" dirty="0" smtClean="0">
                <a:solidFill>
                  <a:srgbClr val="FFFF00"/>
                </a:solidFill>
                <a:effectLst/>
              </a:rPr>
              <a:t>Monitor (Auditor) Report: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04800" y="228600"/>
            <a:ext cx="99806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de-DE" sz="40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PCI Frequency per One </a:t>
            </a:r>
            <a:r>
              <a:rPr lang="de-DE" sz="40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Million </a:t>
            </a:r>
            <a:r>
              <a:rPr lang="de-DE" sz="40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Inhabitants </a:t>
            </a:r>
            <a:r>
              <a:rPr lang="de-DE" sz="40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</a:t>
            </a:r>
            <a:r>
              <a:rPr lang="de-DE" sz="4000" i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AU</a:t>
            </a:r>
            <a:r>
              <a:rPr lang="de-DE" sz="40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/</a:t>
            </a:r>
            <a:r>
              <a:rPr lang="de-DE" sz="40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</a:t>
            </a:r>
            <a:r>
              <a:rPr lang="de-DE" sz="40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/</a:t>
            </a:r>
            <a:r>
              <a:rPr lang="de-DE" sz="4000" i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</a:t>
            </a:r>
            <a:r>
              <a:rPr lang="de-DE" sz="40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/CZ/</a:t>
            </a:r>
            <a:r>
              <a:rPr lang="de-DE" sz="4000" i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SL</a:t>
            </a:r>
            <a:r>
              <a:rPr lang="de-DE" sz="40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/</a:t>
            </a:r>
            <a:r>
              <a:rPr lang="de-DE" sz="4000" i="0" dirty="0" smtClean="0">
                <a:latin typeface="Times New Roman" pitchFamily="18" charset="0"/>
              </a:rPr>
              <a:t>USA</a:t>
            </a:r>
            <a:r>
              <a:rPr lang="de-DE" sz="40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  </a:t>
            </a:r>
            <a:r>
              <a:rPr lang="de-DE" sz="40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1992-2010</a:t>
            </a:r>
            <a:endParaRPr lang="de-DE" sz="3600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895028" y="1412777"/>
          <a:ext cx="9391972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88" y="228600"/>
            <a:ext cx="9967912" cy="1162050"/>
          </a:xfrm>
        </p:spPr>
        <p:txBody>
          <a:bodyPr/>
          <a:lstStyle/>
          <a:p>
            <a:pPr>
              <a:defRPr/>
            </a:pPr>
            <a:r>
              <a:rPr lang="de-DE" sz="3600" b="1" i="0" dirty="0" smtClean="0">
                <a:solidFill>
                  <a:srgbClr val="FFFF00"/>
                </a:solidFill>
              </a:rPr>
              <a:t>		PCI Frequency in Austria 2006-2010 	according to </a:t>
            </a:r>
            <a:r>
              <a:rPr lang="de-DE" sz="3600" b="1" i="0" dirty="0" smtClean="0">
                <a:solidFill>
                  <a:schemeClr val="bg2"/>
                </a:solidFill>
                <a:effectLst/>
              </a:rPr>
              <a:t>acute</a:t>
            </a:r>
            <a:r>
              <a:rPr lang="de-DE" sz="3600" b="1" i="0" dirty="0" smtClean="0">
                <a:solidFill>
                  <a:srgbClr val="FFFF00"/>
                </a:solidFill>
              </a:rPr>
              <a:t> or </a:t>
            </a:r>
            <a:r>
              <a:rPr lang="de-DE" sz="3600" b="1" i="0" dirty="0" smtClean="0">
                <a:solidFill>
                  <a:schemeClr val="accent1"/>
                </a:solidFill>
              </a:rPr>
              <a:t>non-acute</a:t>
            </a:r>
            <a:r>
              <a:rPr lang="de-DE" sz="3600" b="1" i="0" dirty="0" smtClean="0">
                <a:solidFill>
                  <a:srgbClr val="FFFF00"/>
                </a:solidFill>
              </a:rPr>
              <a:t> Indications</a:t>
            </a:r>
            <a:endParaRPr lang="de-AT" sz="36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8" name="Object 4"/>
          <p:cNvGraphicFramePr>
            <a:graphicFrameLocks noGrp="1" noChangeAspect="1"/>
          </p:cNvGraphicFramePr>
          <p:nvPr/>
        </p:nvGraphicFramePr>
        <p:xfrm>
          <a:off x="895028" y="1484784"/>
          <a:ext cx="9391972" cy="493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404813"/>
            <a:ext cx="8743950" cy="1079500"/>
          </a:xfrm>
        </p:spPr>
        <p:txBody>
          <a:bodyPr/>
          <a:lstStyle/>
          <a:p>
            <a:pPr algn="ctr">
              <a:defRPr/>
            </a:pPr>
            <a:r>
              <a:rPr lang="de-DE" b="1" dirty="0" smtClean="0">
                <a:solidFill>
                  <a:srgbClr val="FFFF00"/>
                </a:solidFill>
              </a:rPr>
              <a:t>	</a:t>
            </a:r>
            <a:r>
              <a:rPr lang="de-DE" sz="4800" b="1" i="0" dirty="0" smtClean="0">
                <a:solidFill>
                  <a:srgbClr val="FFFF00"/>
                </a:solidFill>
              </a:rPr>
              <a:t>Case load per physician</a:t>
            </a:r>
            <a:br>
              <a:rPr lang="de-DE" sz="4800" b="1" i="0" dirty="0" smtClean="0">
                <a:solidFill>
                  <a:srgbClr val="FFFF00"/>
                </a:solidFill>
              </a:rPr>
            </a:br>
            <a:r>
              <a:rPr lang="de-DE" sz="4800" b="1" i="0" dirty="0" smtClean="0">
                <a:solidFill>
                  <a:srgbClr val="FFFF00"/>
                </a:solidFill>
              </a:rPr>
              <a:t>	PCI / CA (</a:t>
            </a:r>
            <a:r>
              <a:rPr lang="de-DE" sz="4800" b="1" i="0" dirty="0" smtClean="0">
                <a:solidFill>
                  <a:schemeClr val="accent1"/>
                </a:solidFill>
              </a:rPr>
              <a:t>AU</a:t>
            </a:r>
            <a:r>
              <a:rPr lang="de-DE" sz="4800" b="1" i="0" dirty="0" smtClean="0">
                <a:solidFill>
                  <a:srgbClr val="FFFF00"/>
                </a:solidFill>
              </a:rPr>
              <a:t> / </a:t>
            </a:r>
            <a:r>
              <a:rPr lang="de-DE" sz="4800" b="1" i="0" dirty="0" smtClean="0">
                <a:solidFill>
                  <a:schemeClr val="accent2"/>
                </a:solidFill>
              </a:rPr>
              <a:t>CH</a:t>
            </a:r>
            <a:r>
              <a:rPr lang="de-DE" sz="4800" b="1" i="0" dirty="0" smtClean="0">
                <a:solidFill>
                  <a:srgbClr val="FFFF00"/>
                </a:solidFill>
              </a:rPr>
              <a:t>)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95028" y="1412777"/>
          <a:ext cx="9391972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51561" name="Rectangle 9"/>
          <p:cNvSpPr>
            <a:spLocks noGrp="1" noChangeArrowheads="1"/>
          </p:cNvSpPr>
          <p:nvPr>
            <p:ph type="title"/>
          </p:nvPr>
        </p:nvSpPr>
        <p:spPr>
          <a:xfrm>
            <a:off x="857250" y="332656"/>
            <a:ext cx="9110663" cy="864319"/>
          </a:xfrm>
        </p:spPr>
        <p:txBody>
          <a:bodyPr/>
          <a:lstStyle/>
          <a:p>
            <a:pPr algn="ctr">
              <a:defRPr/>
            </a:pPr>
            <a:r>
              <a:rPr lang="de-AT" sz="4000" b="1" i="0" dirty="0" smtClean="0">
                <a:solidFill>
                  <a:srgbClr val="FFFF00"/>
                </a:solidFill>
              </a:rPr>
              <a:t>% PCI/ CA </a:t>
            </a:r>
            <a:br>
              <a:rPr lang="de-AT" sz="4000" b="1" i="0" dirty="0" smtClean="0">
                <a:solidFill>
                  <a:srgbClr val="FFFF00"/>
                </a:solidFill>
              </a:rPr>
            </a:br>
            <a:r>
              <a:rPr lang="de-AT" sz="4000" b="1" i="0" dirty="0" smtClean="0">
                <a:solidFill>
                  <a:srgbClr val="FFFF00"/>
                </a:solidFill>
              </a:rPr>
              <a:t>1992-2010 </a:t>
            </a:r>
            <a:r>
              <a:rPr lang="de-DE" sz="4000" b="1" i="0" dirty="0" smtClean="0">
                <a:solidFill>
                  <a:srgbClr val="FFFF00"/>
                </a:solidFill>
              </a:rPr>
              <a:t>(</a:t>
            </a:r>
            <a:r>
              <a:rPr lang="de-DE" sz="4000" b="1" i="0" dirty="0" smtClean="0">
                <a:solidFill>
                  <a:schemeClr val="accent1"/>
                </a:solidFill>
              </a:rPr>
              <a:t>AU</a:t>
            </a:r>
            <a:r>
              <a:rPr lang="de-DE" sz="4000" b="1" i="0" dirty="0" smtClean="0">
                <a:solidFill>
                  <a:srgbClr val="FFFF00"/>
                </a:solidFill>
              </a:rPr>
              <a:t>/</a:t>
            </a:r>
            <a:r>
              <a:rPr lang="de-DE" sz="4000" b="1" i="0" dirty="0" smtClean="0">
                <a:solidFill>
                  <a:schemeClr val="accent2"/>
                </a:solidFill>
              </a:rPr>
              <a:t>CH</a:t>
            </a:r>
            <a:r>
              <a:rPr lang="de-DE" sz="4000" b="1" i="0" dirty="0" smtClean="0">
                <a:solidFill>
                  <a:srgbClr val="FFFF00"/>
                </a:solidFill>
              </a:rPr>
              <a:t>/</a:t>
            </a:r>
            <a:r>
              <a:rPr lang="de-DE" sz="4000" b="1" i="0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D</a:t>
            </a:r>
            <a:r>
              <a:rPr lang="de-DE" sz="4000" b="1" i="0" dirty="0" smtClean="0">
                <a:solidFill>
                  <a:srgbClr val="FFFF00"/>
                </a:solidFill>
                <a:latin typeface="Times New Roman" pitchFamily="18" charset="0"/>
              </a:rPr>
              <a:t>/CZ</a:t>
            </a:r>
            <a:r>
              <a:rPr lang="de-DE" sz="4000" b="1" i="0" dirty="0" smtClean="0">
                <a:solidFill>
                  <a:srgbClr val="FFFF00"/>
                </a:solidFill>
              </a:rPr>
              <a:t>)</a:t>
            </a:r>
            <a:endParaRPr lang="de-AT" sz="40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10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975" y="0"/>
            <a:ext cx="8707438" cy="1390650"/>
          </a:xfrm>
        </p:spPr>
        <p:txBody>
          <a:bodyPr/>
          <a:lstStyle/>
          <a:p>
            <a:pPr algn="ctr">
              <a:defRPr/>
            </a:pPr>
            <a:r>
              <a:rPr lang="de-DE" sz="4000" b="1" i="0" u="sng" dirty="0" smtClean="0">
                <a:solidFill>
                  <a:srgbClr val="FFFF00"/>
                </a:solidFill>
              </a:rPr>
              <a:t>Ratio of</a:t>
            </a:r>
            <a:r>
              <a:rPr lang="de-DE" sz="4000" b="1" i="0" dirty="0" smtClean="0">
                <a:solidFill>
                  <a:srgbClr val="FFFF00"/>
                </a:solidFill>
              </a:rPr>
              <a:t>: CABG-OP+PCI / </a:t>
            </a:r>
            <a:br>
              <a:rPr lang="de-DE" sz="4000" b="1" i="0" dirty="0" smtClean="0">
                <a:solidFill>
                  <a:srgbClr val="FFFF00"/>
                </a:solidFill>
              </a:rPr>
            </a:br>
            <a:r>
              <a:rPr lang="de-DE" sz="4000" b="1" i="0" dirty="0" smtClean="0">
                <a:solidFill>
                  <a:srgbClr val="FFFF00"/>
                </a:solidFill>
              </a:rPr>
              <a:t>per Angiography in </a:t>
            </a:r>
            <a:r>
              <a:rPr lang="de-DE" sz="4000" b="1" i="0" dirty="0" smtClean="0">
                <a:solidFill>
                  <a:schemeClr val="accent1"/>
                </a:solidFill>
              </a:rPr>
              <a:t>AU</a:t>
            </a:r>
            <a:r>
              <a:rPr lang="de-DE" sz="4000" b="1" i="0" dirty="0" smtClean="0">
                <a:solidFill>
                  <a:srgbClr val="FFFF00"/>
                </a:solidFill>
              </a:rPr>
              <a:t> </a:t>
            </a:r>
            <a:r>
              <a:rPr lang="de-DE" sz="4000" b="1" i="0" dirty="0" smtClean="0">
                <a:solidFill>
                  <a:schemeClr val="accent2"/>
                </a:solidFill>
              </a:rPr>
              <a:t>CH</a:t>
            </a:r>
            <a:r>
              <a:rPr lang="de-DE" sz="4000" b="1" i="0" dirty="0" smtClean="0">
                <a:solidFill>
                  <a:srgbClr val="FFFF00"/>
                </a:solidFill>
              </a:rPr>
              <a:t>  </a:t>
            </a:r>
            <a:r>
              <a:rPr lang="de-DE" sz="4000" b="1" i="0" dirty="0" smtClean="0">
                <a:solidFill>
                  <a:schemeClr val="bg2"/>
                </a:solidFill>
                <a:effectLst/>
              </a:rPr>
              <a:t>D</a:t>
            </a:r>
            <a:endParaRPr lang="de-DE" sz="3600" b="1" i="0" dirty="0" smtClean="0">
              <a:solidFill>
                <a:schemeClr val="bg2"/>
              </a:solidFill>
              <a:effectLst/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8" y="1412777"/>
          <a:ext cx="9391973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110663" cy="1162050"/>
          </a:xfrm>
        </p:spPr>
        <p:txBody>
          <a:bodyPr/>
          <a:lstStyle/>
          <a:p>
            <a:pPr>
              <a:defRPr/>
            </a:pPr>
            <a:r>
              <a:rPr lang="de-DE" b="1" i="0" dirty="0" smtClean="0">
                <a:solidFill>
                  <a:srgbClr val="FFFF00"/>
                </a:solidFill>
              </a:rPr>
              <a:t>	PCI during Diagnostic Angio (%)</a:t>
            </a:r>
            <a:br>
              <a:rPr lang="de-DE" b="1" i="0" dirty="0" smtClean="0">
                <a:solidFill>
                  <a:srgbClr val="FFFF00"/>
                </a:solidFill>
              </a:rPr>
            </a:br>
            <a:r>
              <a:rPr lang="de-DE" b="1" i="0" dirty="0" smtClean="0">
                <a:solidFill>
                  <a:srgbClr val="FFFF00"/>
                </a:solidFill>
              </a:rPr>
              <a:t> 		in </a:t>
            </a:r>
            <a:r>
              <a:rPr lang="de-DE" b="1" i="0" dirty="0" smtClean="0">
                <a:solidFill>
                  <a:schemeClr val="accent1"/>
                </a:solidFill>
              </a:rPr>
              <a:t>Austria </a:t>
            </a:r>
            <a:r>
              <a:rPr lang="de-DE" b="1" i="0" dirty="0" smtClean="0">
                <a:solidFill>
                  <a:srgbClr val="FFFF00"/>
                </a:solidFill>
              </a:rPr>
              <a:t>/ </a:t>
            </a:r>
            <a:r>
              <a:rPr lang="de-DE" b="1" i="0" dirty="0" smtClean="0">
                <a:solidFill>
                  <a:schemeClr val="accent2"/>
                </a:solidFill>
              </a:rPr>
              <a:t>Switzerland </a:t>
            </a:r>
            <a:r>
              <a:rPr lang="de-DE" b="1" i="0" dirty="0" smtClean="0">
                <a:solidFill>
                  <a:srgbClr val="FFFF00"/>
                </a:solidFill>
              </a:rPr>
              <a:t>/ </a:t>
            </a:r>
            <a:r>
              <a:rPr lang="de-DE" b="1" i="0" dirty="0" smtClean="0">
                <a:solidFill>
                  <a:schemeClr val="bg2"/>
                </a:solidFill>
                <a:effectLst/>
              </a:rPr>
              <a:t>EU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95029" y="1412776"/>
          <a:ext cx="9391972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de-DE" sz="4000" b="1" dirty="0" smtClean="0">
                <a:solidFill>
                  <a:srgbClr val="FFFF00"/>
                </a:solidFill>
              </a:rPr>
              <a:t>      </a:t>
            </a:r>
            <a:r>
              <a:rPr lang="de-DE" sz="4000" b="1" i="0" dirty="0" smtClean="0">
                <a:solidFill>
                  <a:srgbClr val="FFFF00"/>
                </a:solidFill>
              </a:rPr>
              <a:t>%-multivessel PCI </a:t>
            </a:r>
            <a:br>
              <a:rPr lang="de-DE" sz="4000" b="1" i="0" dirty="0" smtClean="0">
                <a:solidFill>
                  <a:srgbClr val="FFFF00"/>
                </a:solidFill>
              </a:rPr>
            </a:br>
            <a:r>
              <a:rPr lang="de-DE" sz="4000" b="1" i="0" dirty="0" smtClean="0">
                <a:solidFill>
                  <a:srgbClr val="FFFF00"/>
                </a:solidFill>
              </a:rPr>
              <a:t>	</a:t>
            </a:r>
            <a:r>
              <a:rPr lang="de-DE" sz="4000" b="1" i="0" dirty="0" smtClean="0">
                <a:solidFill>
                  <a:schemeClr val="accent1"/>
                </a:solidFill>
              </a:rPr>
              <a:t>Austria </a:t>
            </a:r>
            <a:r>
              <a:rPr lang="de-DE" sz="4000" b="1" i="0" dirty="0" smtClean="0">
                <a:solidFill>
                  <a:srgbClr val="FFFF00"/>
                </a:solidFill>
              </a:rPr>
              <a:t>/ </a:t>
            </a:r>
            <a:r>
              <a:rPr lang="de-DE" sz="4000" b="1" i="0" dirty="0" smtClean="0">
                <a:solidFill>
                  <a:schemeClr val="bg2"/>
                </a:solidFill>
                <a:effectLst/>
              </a:rPr>
              <a:t>EU </a:t>
            </a:r>
            <a:r>
              <a:rPr lang="de-DE" sz="4000" b="1" i="0" dirty="0" smtClean="0">
                <a:solidFill>
                  <a:schemeClr val="hlink"/>
                </a:solidFill>
              </a:rPr>
              <a:t>/ </a:t>
            </a:r>
            <a:r>
              <a:rPr lang="de-DE" sz="4000" b="1" i="0" dirty="0" smtClean="0">
                <a:solidFill>
                  <a:schemeClr val="accent2"/>
                </a:solidFill>
              </a:rPr>
              <a:t>CH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95028" y="1340768"/>
          <a:ext cx="939197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3600" b="1" i="0" dirty="0" smtClean="0">
                <a:solidFill>
                  <a:srgbClr val="FFFF00"/>
                </a:solidFill>
              </a:rPr>
              <a:t>	</a:t>
            </a:r>
            <a:r>
              <a:rPr lang="de-DE" sz="4000" b="1" i="0" dirty="0" smtClean="0">
                <a:solidFill>
                  <a:srgbClr val="FFFF00"/>
                </a:solidFill>
              </a:rPr>
              <a:t>PCI Hospital-Mortality (%) in 		</a:t>
            </a:r>
            <a:r>
              <a:rPr lang="de-DE" sz="4000" b="1" i="0" dirty="0" smtClean="0">
                <a:solidFill>
                  <a:schemeClr val="accent1"/>
                </a:solidFill>
              </a:rPr>
              <a:t>Austria</a:t>
            </a:r>
            <a:r>
              <a:rPr lang="de-DE" sz="4000" b="1" i="0" dirty="0" smtClean="0">
                <a:solidFill>
                  <a:srgbClr val="FFFF00"/>
                </a:solidFill>
              </a:rPr>
              <a:t>, </a:t>
            </a:r>
            <a:r>
              <a:rPr lang="de-DE" sz="4000" b="1" i="0" dirty="0" smtClean="0">
                <a:solidFill>
                  <a:schemeClr val="accent2"/>
                </a:solidFill>
              </a:rPr>
              <a:t>Switzerland</a:t>
            </a:r>
            <a:r>
              <a:rPr lang="de-DE" sz="4000" b="1" i="0" dirty="0" smtClean="0">
                <a:solidFill>
                  <a:srgbClr val="FFFF00"/>
                </a:solidFill>
              </a:rPr>
              <a:t>,</a:t>
            </a:r>
            <a:r>
              <a:rPr lang="de-DE" sz="4000" b="1" i="0" dirty="0" smtClean="0">
                <a:solidFill>
                  <a:schemeClr val="bg2"/>
                </a:solidFill>
                <a:effectLst/>
              </a:rPr>
              <a:t>Germany</a:t>
            </a:r>
            <a:r>
              <a:rPr lang="de-DE" sz="4000" b="1" i="0" dirty="0" smtClean="0">
                <a:solidFill>
                  <a:srgbClr val="FFFF00"/>
                </a:solidFill>
              </a:rPr>
              <a:t>, EU</a:t>
            </a:r>
            <a:endParaRPr lang="de-DE" sz="36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8" y="1412776"/>
          <a:ext cx="939197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260648"/>
            <a:ext cx="8570913" cy="1080120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	PCI -Mortality (%) in Austria </a:t>
            </a:r>
            <a:br>
              <a:rPr lang="de-DE" sz="4000" b="1" i="0" dirty="0" smtClean="0">
                <a:solidFill>
                  <a:srgbClr val="FFFF00"/>
                </a:solidFill>
              </a:rPr>
            </a:br>
            <a:r>
              <a:rPr lang="de-DE" sz="4000" b="1" i="0" dirty="0" smtClean="0">
                <a:solidFill>
                  <a:srgbClr val="FFFF00"/>
                </a:solidFill>
              </a:rPr>
              <a:t>	(</a:t>
            </a:r>
            <a:r>
              <a:rPr lang="de-DE" sz="4000" b="1" i="0" dirty="0" smtClean="0">
                <a:solidFill>
                  <a:schemeClr val="accent1"/>
                </a:solidFill>
              </a:rPr>
              <a:t>non-acute  PCI</a:t>
            </a:r>
            <a:r>
              <a:rPr lang="de-DE" sz="4000" b="1" i="0" dirty="0" smtClean="0">
                <a:solidFill>
                  <a:srgbClr val="FFFF00"/>
                </a:solidFill>
              </a:rPr>
              <a:t>)  </a:t>
            </a:r>
            <a:r>
              <a:rPr lang="de-DE" sz="2800" b="1" i="0" dirty="0" smtClean="0">
                <a:solidFill>
                  <a:srgbClr val="FFFF00"/>
                </a:solidFill>
              </a:rPr>
              <a:t>*ref.= only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228600"/>
            <a:ext cx="8570913" cy="990600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PCI -Mortality (%) in Austria (</a:t>
            </a:r>
            <a:r>
              <a:rPr lang="de-DE" sz="4000" b="1" i="0" dirty="0" smtClean="0">
                <a:solidFill>
                  <a:schemeClr val="accent3"/>
                </a:solidFill>
              </a:rPr>
              <a:t>acute</a:t>
            </a:r>
            <a:r>
              <a:rPr lang="de-DE" sz="4000" b="1" i="0" dirty="0" smtClean="0">
                <a:solidFill>
                  <a:srgbClr val="FFFF00"/>
                </a:solidFill>
              </a:rPr>
              <a:t> / </a:t>
            </a:r>
            <a:r>
              <a:rPr lang="de-DE" sz="4000" b="1" i="0" dirty="0" smtClean="0">
                <a:solidFill>
                  <a:schemeClr val="accent6"/>
                </a:solidFill>
              </a:rPr>
              <a:t>non-acute </a:t>
            </a:r>
            <a:r>
              <a:rPr lang="de-DE" sz="4000" b="1" i="0" dirty="0" smtClean="0">
                <a:solidFill>
                  <a:srgbClr val="FFFF00"/>
                </a:solidFill>
              </a:rPr>
              <a:t>PCI) </a:t>
            </a:r>
            <a:r>
              <a:rPr lang="de-DE" sz="2400" b="1" i="0" dirty="0" smtClean="0">
                <a:solidFill>
                  <a:srgbClr val="FFFF00"/>
                </a:solidFill>
              </a:rPr>
              <a:t>ref.=overall-mortality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4000" b="1" dirty="0" smtClean="0">
                <a:solidFill>
                  <a:srgbClr val="FFFF00"/>
                </a:solidFill>
              </a:rPr>
              <a:t>           Contact and References:</a:t>
            </a:r>
          </a:p>
        </p:txBody>
      </p:sp>
      <p:sp>
        <p:nvSpPr>
          <p:cNvPr id="1177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55068" y="1828800"/>
            <a:ext cx="9031932" cy="4114800"/>
          </a:xfrm>
        </p:spPr>
        <p:txBody>
          <a:bodyPr/>
          <a:lstStyle/>
          <a:p>
            <a:pPr>
              <a:defRPr/>
            </a:pPr>
            <a:r>
              <a:rPr lang="de-DE" sz="3600" b="1" i="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http://iik.i-med.ac.at </a:t>
            </a:r>
            <a:endParaRPr lang="de-DE" sz="3600" b="1" i="0" dirty="0" smtClean="0">
              <a:solidFill>
                <a:srgbClr val="FFFF00"/>
              </a:solidFill>
            </a:endParaRPr>
          </a:p>
          <a:p>
            <a:pPr>
              <a:buNone/>
              <a:defRPr/>
            </a:pPr>
            <a:r>
              <a:rPr lang="de-DE" sz="3600" b="1" i="0" dirty="0" smtClean="0">
                <a:solidFill>
                  <a:srgbClr val="FFFF00"/>
                </a:solidFill>
              </a:rPr>
              <a:t>	</a:t>
            </a:r>
            <a:r>
              <a:rPr lang="de-DE" sz="3600" b="1" i="0" dirty="0" smtClean="0">
                <a:solidFill>
                  <a:srgbClr val="FF0000"/>
                </a:solidFill>
              </a:rPr>
              <a:t>L.Kaltenbach, </a:t>
            </a:r>
            <a:r>
              <a:rPr lang="de-DE" sz="3600" b="1" i="0" dirty="0" smtClean="0">
                <a:solidFill>
                  <a:srgbClr val="FFFF00"/>
                </a:solidFill>
              </a:rPr>
              <a:t>H. Ulmer, </a:t>
            </a:r>
            <a:r>
              <a:rPr lang="de-DE" sz="3600" b="1" i="0" dirty="0" smtClean="0">
                <a:solidFill>
                  <a:srgbClr val="FF0000"/>
                </a:solidFill>
              </a:rPr>
              <a:t>C.Kobel</a:t>
            </a:r>
            <a:endParaRPr lang="de-DE" sz="3600" b="1" i="0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de-DE" sz="3600" b="1" i="0" dirty="0" smtClean="0">
                <a:solidFill>
                  <a:srgbClr val="FFFF00"/>
                </a:solidFill>
                <a:hlinkClick r:id="rId2"/>
              </a:rPr>
              <a:t>www.kardiologie.insel.ch/2164.html</a:t>
            </a:r>
            <a:r>
              <a:rPr lang="de-DE" sz="3600" b="1" i="0" dirty="0" smtClean="0">
                <a:solidFill>
                  <a:srgbClr val="FFFF00"/>
                </a:solidFill>
              </a:rPr>
              <a:t> </a:t>
            </a:r>
            <a:r>
              <a:rPr lang="de-DE" b="1" i="0" dirty="0" smtClean="0">
                <a:solidFill>
                  <a:srgbClr val="FF0000"/>
                </a:solidFill>
              </a:rPr>
              <a:t> MT Maeder </a:t>
            </a:r>
            <a:r>
              <a:rPr lang="de-DE" b="1" i="0" dirty="0" smtClean="0">
                <a:solidFill>
                  <a:srgbClr val="FFFF00"/>
                </a:solidFill>
              </a:rPr>
              <a:t>-B Meier - St Cook</a:t>
            </a:r>
          </a:p>
          <a:p>
            <a:pPr>
              <a:defRPr/>
            </a:pPr>
            <a:r>
              <a:rPr lang="de-AT" sz="3600" b="1" i="0" dirty="0" smtClean="0">
                <a:solidFill>
                  <a:srgbClr val="FFFF00"/>
                </a:solidFill>
              </a:rPr>
              <a:t>ESC-WG 10; F.Weidinger- Subregister</a:t>
            </a:r>
          </a:p>
          <a:p>
            <a:pPr>
              <a:defRPr/>
            </a:pPr>
            <a:r>
              <a:rPr lang="de-AT" sz="3600" b="1" i="0" dirty="0" smtClean="0">
                <a:solidFill>
                  <a:srgbClr val="FFFF00"/>
                </a:solidFill>
              </a:rPr>
              <a:t>Roland Schistek;  Georg Normann</a:t>
            </a:r>
          </a:p>
          <a:p>
            <a:pPr>
              <a:defRPr/>
            </a:pPr>
            <a:r>
              <a:rPr lang="de-AT" sz="3600" b="1" i="0" dirty="0" smtClean="0">
                <a:solidFill>
                  <a:srgbClr val="FFFF00"/>
                </a:solidFill>
                <a:hlinkClick r:id="rId3"/>
              </a:rPr>
              <a:t>www.herzbericht.de</a:t>
            </a:r>
            <a:r>
              <a:rPr lang="de-AT" sz="3600" b="1" i="0" dirty="0" smtClean="0">
                <a:solidFill>
                  <a:srgbClr val="FFFF00"/>
                </a:solidFill>
              </a:rPr>
              <a:t> </a:t>
            </a:r>
            <a:r>
              <a:rPr lang="de-AT" sz="3600" b="1" i="0" dirty="0" smtClean="0">
                <a:solidFill>
                  <a:srgbClr val="FF0000"/>
                </a:solidFill>
              </a:rPr>
              <a:t>E.Bruckenberger</a:t>
            </a:r>
            <a:endParaRPr lang="en-US" sz="3600" b="1" i="0" dirty="0" smtClean="0">
              <a:solidFill>
                <a:srgbClr val="FFFF00"/>
              </a:solidFill>
            </a:endParaRPr>
          </a:p>
          <a:p>
            <a:pPr>
              <a:defRPr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6996" y="228600"/>
            <a:ext cx="9678417" cy="990600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PCI -Mortality (%) in Austria (acute =	</a:t>
            </a:r>
            <a:r>
              <a:rPr lang="de-DE" sz="4000" b="1" i="0" dirty="0" smtClean="0">
                <a:solidFill>
                  <a:schemeClr val="accent6"/>
                </a:solidFill>
              </a:rPr>
              <a:t>without /</a:t>
            </a:r>
            <a:r>
              <a:rPr lang="de-DE" sz="4000" b="1" i="0" dirty="0" smtClean="0">
                <a:solidFill>
                  <a:srgbClr val="FF0000"/>
                </a:solidFill>
              </a:rPr>
              <a:t>with shock </a:t>
            </a:r>
            <a:r>
              <a:rPr lang="de-DE" sz="4000" b="1" i="0" dirty="0" smtClean="0">
                <a:solidFill>
                  <a:srgbClr val="FFFF00"/>
                </a:solidFill>
              </a:rPr>
              <a:t>PCI) </a:t>
            </a:r>
            <a:r>
              <a:rPr lang="de-DE" sz="2400" b="1" i="0" dirty="0" smtClean="0">
                <a:solidFill>
                  <a:srgbClr val="FFFF00"/>
                </a:solidFill>
              </a:rPr>
              <a:t>ref.=overall-mortality</a:t>
            </a:r>
            <a:endParaRPr lang="de-DE" sz="40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8" y="1340768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956" y="228600"/>
            <a:ext cx="10038457" cy="990600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PCI -Mortality (%) in Austria (</a:t>
            </a:r>
            <a:r>
              <a:rPr lang="de-DE" sz="4000" b="1" i="0" dirty="0" smtClean="0">
                <a:solidFill>
                  <a:schemeClr val="accent3"/>
                </a:solidFill>
              </a:rPr>
              <a:t>non-acute</a:t>
            </a:r>
            <a:r>
              <a:rPr lang="de-DE" sz="4000" b="1" i="0" dirty="0" smtClean="0">
                <a:solidFill>
                  <a:srgbClr val="FFFF00"/>
                </a:solidFill>
              </a:rPr>
              <a:t> / 	</a:t>
            </a:r>
            <a:r>
              <a:rPr lang="de-DE" sz="4000" b="1" i="0" dirty="0" smtClean="0">
                <a:solidFill>
                  <a:schemeClr val="accent6"/>
                </a:solidFill>
              </a:rPr>
              <a:t>without /</a:t>
            </a:r>
            <a:r>
              <a:rPr lang="de-DE" sz="4000" b="1" i="0" dirty="0" smtClean="0">
                <a:solidFill>
                  <a:srgbClr val="FF0000"/>
                </a:solidFill>
              </a:rPr>
              <a:t>with shock </a:t>
            </a:r>
            <a:r>
              <a:rPr lang="de-DE" sz="4000" b="1" i="0" dirty="0" smtClean="0">
                <a:solidFill>
                  <a:srgbClr val="FFFF00"/>
                </a:solidFill>
              </a:rPr>
              <a:t>PCI) </a:t>
            </a:r>
            <a:r>
              <a:rPr lang="de-DE" sz="2400" b="1" i="0" dirty="0" smtClean="0">
                <a:solidFill>
                  <a:srgbClr val="FFFF00"/>
                </a:solidFill>
              </a:rPr>
              <a:t>ref.=overall-mortality</a:t>
            </a:r>
            <a:endParaRPr lang="de-DE" sz="40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8" y="1412776"/>
          <a:ext cx="939197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8964" y="228600"/>
            <a:ext cx="9648949" cy="1162050"/>
          </a:xfrm>
        </p:spPr>
        <p:txBody>
          <a:bodyPr/>
          <a:lstStyle/>
          <a:p>
            <a:pPr algn="ctr">
              <a:defRPr/>
            </a:pPr>
            <a:r>
              <a:rPr lang="de-DE" b="1" i="0" dirty="0" smtClean="0">
                <a:solidFill>
                  <a:srgbClr val="FFFF00"/>
                </a:solidFill>
              </a:rPr>
              <a:t> Number of  PCI (n) for Myocardial  Infarction in </a:t>
            </a:r>
            <a:r>
              <a:rPr lang="de-DE" b="1" i="0" dirty="0" smtClean="0">
                <a:solidFill>
                  <a:schemeClr val="accent1"/>
                </a:solidFill>
              </a:rPr>
              <a:t>A</a:t>
            </a:r>
            <a:r>
              <a:rPr lang="de-DE" b="1" i="0" dirty="0" smtClean="0">
                <a:solidFill>
                  <a:schemeClr val="accent2"/>
                </a:solidFill>
              </a:rPr>
              <a:t>U</a:t>
            </a:r>
            <a:r>
              <a:rPr lang="de-DE" b="1" i="0" dirty="0" smtClean="0">
                <a:solidFill>
                  <a:srgbClr val="FFFF00"/>
                </a:solidFill>
              </a:rPr>
              <a:t>, </a:t>
            </a:r>
            <a:r>
              <a:rPr lang="de-DE" b="1" i="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CH</a:t>
            </a:r>
            <a:r>
              <a:rPr lang="de-DE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</a:p>
        </p:txBody>
      </p:sp>
      <p:graphicFrame>
        <p:nvGraphicFramePr>
          <p:cNvPr id="5" name="Object 0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95029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429750" cy="1162050"/>
          </a:xfrm>
        </p:spPr>
        <p:txBody>
          <a:bodyPr/>
          <a:lstStyle/>
          <a:p>
            <a:pPr>
              <a:defRPr/>
            </a:pPr>
            <a:r>
              <a:rPr lang="en-US" sz="4000" b="1" i="0" dirty="0" smtClean="0">
                <a:solidFill>
                  <a:srgbClr val="FFFF00"/>
                </a:solidFill>
              </a:rPr>
              <a:t>	</a:t>
            </a:r>
            <a:r>
              <a:rPr lang="en-US" sz="4000" b="1" i="0" dirty="0" smtClean="0">
                <a:solidFill>
                  <a:schemeClr val="accent1"/>
                </a:solidFill>
              </a:rPr>
              <a:t>STEMI PCI</a:t>
            </a:r>
            <a:r>
              <a:rPr lang="en-US" sz="4000" b="1" i="0" dirty="0" smtClean="0">
                <a:solidFill>
                  <a:srgbClr val="FFFF00"/>
                </a:solidFill>
              </a:rPr>
              <a:t> / </a:t>
            </a:r>
            <a:r>
              <a:rPr lang="en-US" sz="4000" b="1" i="0" dirty="0" smtClean="0">
                <a:solidFill>
                  <a:schemeClr val="accent2"/>
                </a:solidFill>
              </a:rPr>
              <a:t>acute PCI</a:t>
            </a:r>
            <a:r>
              <a:rPr lang="en-US" sz="4000" b="1" i="0" dirty="0" smtClean="0">
                <a:solidFill>
                  <a:srgbClr val="FFFF00"/>
                </a:solidFill>
              </a:rPr>
              <a:t>/ </a:t>
            </a:r>
            <a:r>
              <a:rPr lang="en-US" sz="4000" b="1" i="0" dirty="0" smtClean="0">
                <a:solidFill>
                  <a:schemeClr val="hlink"/>
                </a:solidFill>
              </a:rPr>
              <a:t>STEMI %</a:t>
            </a:r>
            <a:r>
              <a:rPr lang="en-US" sz="4000" b="1" i="0" dirty="0" smtClean="0">
                <a:solidFill>
                  <a:srgbClr val="FFFF00"/>
                </a:solidFill>
              </a:rPr>
              <a:t> </a:t>
            </a:r>
            <a:br>
              <a:rPr lang="en-US" sz="4000" b="1" i="0" dirty="0" smtClean="0">
                <a:solidFill>
                  <a:srgbClr val="FFFF00"/>
                </a:solidFill>
              </a:rPr>
            </a:br>
            <a:r>
              <a:rPr lang="en-US" sz="4000" b="1" i="0" dirty="0" smtClean="0">
                <a:solidFill>
                  <a:srgbClr val="FFFF00"/>
                </a:solidFill>
              </a:rPr>
              <a:t> 	(n=) Austria 2007 / 2008 / 2009 / 2010</a:t>
            </a:r>
            <a:endParaRPr lang="de-AT" sz="40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306513" y="1412777"/>
          <a:ext cx="8929687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18964" y="332656"/>
            <a:ext cx="9968036" cy="93610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GB" sz="3600" b="1" i="0" dirty="0" smtClean="0">
                <a:solidFill>
                  <a:srgbClr val="FFFF00"/>
                </a:solidFill>
              </a:rPr>
              <a:t/>
            </a:r>
            <a:br>
              <a:rPr lang="en-GB" sz="3600" b="1" i="0" dirty="0" smtClean="0">
                <a:solidFill>
                  <a:srgbClr val="FFFF00"/>
                </a:solidFill>
              </a:rPr>
            </a:br>
            <a:r>
              <a:rPr lang="en-GB" sz="3600" b="1" i="0" dirty="0" smtClean="0">
                <a:solidFill>
                  <a:srgbClr val="FFFF00"/>
                </a:solidFill>
              </a:rPr>
              <a:t/>
            </a:r>
            <a:br>
              <a:rPr lang="en-GB" sz="3600" b="1" i="0" dirty="0" smtClean="0">
                <a:solidFill>
                  <a:srgbClr val="FFFF00"/>
                </a:solidFill>
              </a:rPr>
            </a:br>
            <a:r>
              <a:rPr lang="en-GB" sz="3600" b="1" i="0" dirty="0" smtClean="0">
                <a:solidFill>
                  <a:srgbClr val="FFFF00"/>
                </a:solidFill>
              </a:rPr>
              <a:t/>
            </a:r>
            <a:br>
              <a:rPr lang="en-GB" sz="3600" b="1" i="0" dirty="0" smtClean="0">
                <a:solidFill>
                  <a:srgbClr val="FFFF00"/>
                </a:solidFill>
              </a:rPr>
            </a:br>
            <a:r>
              <a:rPr lang="de-AT" sz="3600" b="1" i="0" dirty="0" smtClean="0">
                <a:solidFill>
                  <a:srgbClr val="FFFF00"/>
                </a:solidFill>
              </a:rPr>
              <a:t>	</a:t>
            </a:r>
            <a:r>
              <a:rPr lang="en-GB" sz="3600" b="1" i="0" dirty="0" smtClean="0">
                <a:solidFill>
                  <a:srgbClr val="FFFF00"/>
                </a:solidFill>
              </a:rPr>
              <a:t> 																		ACUTE</a:t>
            </a:r>
            <a:r>
              <a:rPr lang="de-DE" sz="3600" b="1" i="0" dirty="0" smtClean="0">
                <a:solidFill>
                  <a:srgbClr val="FFFF00"/>
                </a:solidFill>
              </a:rPr>
              <a:t>  PCI </a:t>
            </a:r>
            <a:r>
              <a:rPr lang="de-DE" sz="36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</a:t>
            </a:r>
            <a:r>
              <a:rPr lang="de-DE" sz="3600" b="1" i="0" dirty="0" smtClean="0">
                <a:solidFill>
                  <a:srgbClr val="FFFF00"/>
                </a:solidFill>
              </a:rPr>
              <a:t> of total PCI) in </a:t>
            </a:r>
            <a:br>
              <a:rPr lang="de-DE" sz="3600" b="1" i="0" dirty="0" smtClean="0">
                <a:solidFill>
                  <a:srgbClr val="FFFF00"/>
                </a:solidFill>
              </a:rPr>
            </a:br>
            <a:r>
              <a:rPr lang="de-DE" sz="3600" b="1" i="0" dirty="0" smtClean="0">
                <a:solidFill>
                  <a:srgbClr val="FFFF00"/>
                </a:solidFill>
              </a:rPr>
              <a:t>		</a:t>
            </a:r>
            <a:r>
              <a:rPr lang="de-DE" sz="3600" b="1" i="0" dirty="0" smtClean="0">
                <a:solidFill>
                  <a:schemeClr val="accent1"/>
                </a:solidFill>
              </a:rPr>
              <a:t>AU, </a:t>
            </a:r>
            <a:r>
              <a:rPr lang="de-DE" sz="3600" b="1" i="0" dirty="0" smtClean="0">
                <a:solidFill>
                  <a:srgbClr val="FFFF00"/>
                </a:solidFill>
              </a:rPr>
              <a:t>CZ,</a:t>
            </a:r>
            <a:r>
              <a:rPr lang="de-DE" sz="3600" b="1" i="0" dirty="0" smtClean="0">
                <a:solidFill>
                  <a:schemeClr val="accent2"/>
                </a:solidFill>
              </a:rPr>
              <a:t> </a:t>
            </a:r>
            <a:r>
              <a:rPr lang="de-DE" sz="3600" b="1" i="0" dirty="0" smtClean="0">
                <a:solidFill>
                  <a:schemeClr val="bg2"/>
                </a:solidFill>
                <a:effectLst/>
              </a:rPr>
              <a:t>EU, </a:t>
            </a:r>
            <a:r>
              <a:rPr lang="de-DE" sz="3600" b="1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de-DE" sz="3600" b="1" i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800" b="1" i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(=STEMI  only</a:t>
            </a:r>
            <a:r>
              <a:rPr lang="de-DE" sz="4800" b="1" i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)</a:t>
            </a:r>
            <a:r>
              <a:rPr lang="de-DE" sz="3600" b="1" i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de-AT" sz="3600" b="1" i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	</a:t>
            </a:r>
            <a:r>
              <a:rPr lang="de-AT" sz="3600" b="1" i="0" dirty="0" smtClean="0">
                <a:solidFill>
                  <a:srgbClr val="FFFF00"/>
                </a:solidFill>
              </a:rPr>
              <a:t>	</a:t>
            </a:r>
            <a:endParaRPr lang="de-DE" sz="36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8" y="1412776"/>
          <a:ext cx="9391972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1012" y="228600"/>
            <a:ext cx="9535988" cy="1162050"/>
          </a:xfrm>
        </p:spPr>
        <p:txBody>
          <a:bodyPr/>
          <a:lstStyle/>
          <a:p>
            <a:pPr>
              <a:defRPr/>
            </a:pPr>
            <a:r>
              <a:rPr lang="de-DE" b="1" dirty="0" smtClean="0">
                <a:solidFill>
                  <a:srgbClr val="FFFF00"/>
                </a:solidFill>
              </a:rPr>
              <a:t>	</a:t>
            </a:r>
            <a:r>
              <a:rPr lang="de-DE" b="1" i="0" dirty="0" smtClean="0">
                <a:solidFill>
                  <a:srgbClr val="FFFF00"/>
                </a:solidFill>
              </a:rPr>
              <a:t>Ratio of emergency CABG due to 	      	PCI (%): </a:t>
            </a:r>
            <a:r>
              <a:rPr lang="de-DE" b="1" i="0" dirty="0" smtClean="0">
                <a:solidFill>
                  <a:schemeClr val="accent1"/>
                </a:solidFill>
              </a:rPr>
              <a:t>Austria</a:t>
            </a:r>
            <a:r>
              <a:rPr lang="de-DE" b="1" i="0" dirty="0" smtClean="0">
                <a:solidFill>
                  <a:srgbClr val="FFFF00"/>
                </a:solidFill>
              </a:rPr>
              <a:t>/</a:t>
            </a:r>
            <a:r>
              <a:rPr lang="de-DE" b="1" i="0" dirty="0" smtClean="0">
                <a:solidFill>
                  <a:schemeClr val="accent2"/>
                </a:solidFill>
              </a:rPr>
              <a:t>Switzerland</a:t>
            </a:r>
            <a:r>
              <a:rPr lang="de-DE" b="1" i="0" dirty="0" smtClean="0">
                <a:solidFill>
                  <a:srgbClr val="FFFF00"/>
                </a:solidFill>
              </a:rPr>
              <a:t>/</a:t>
            </a:r>
            <a:r>
              <a:rPr lang="de-DE" b="1" i="0" dirty="0" smtClean="0">
                <a:solidFill>
                  <a:schemeClr val="bg2"/>
                </a:solidFill>
                <a:effectLst/>
              </a:rPr>
              <a:t>EU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110663" cy="1162050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       EMERGENCY  CABG  AFTER	     	PCI (%): MORTALITY in Austria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3600" b="1" i="0" dirty="0" smtClean="0">
                <a:solidFill>
                  <a:srgbClr val="FFFF00"/>
                </a:solidFill>
              </a:rPr>
              <a:t>	</a:t>
            </a:r>
            <a:r>
              <a:rPr lang="de-DE" sz="4000" b="1" i="0" dirty="0" smtClean="0">
                <a:solidFill>
                  <a:srgbClr val="FFFF00"/>
                </a:solidFill>
              </a:rPr>
              <a:t>Ratio of STENTING per PCI </a:t>
            </a:r>
            <a:br>
              <a:rPr lang="de-DE" sz="4000" b="1" i="0" dirty="0" smtClean="0">
                <a:solidFill>
                  <a:srgbClr val="FFFF00"/>
                </a:solidFill>
              </a:rPr>
            </a:br>
            <a:r>
              <a:rPr lang="de-DE" sz="4000" b="1" i="0" dirty="0" smtClean="0">
                <a:solidFill>
                  <a:srgbClr val="FFFF00"/>
                </a:solidFill>
              </a:rPr>
              <a:t>	(%)  in </a:t>
            </a:r>
            <a:r>
              <a:rPr lang="de-DE" sz="4000" b="1" i="0" dirty="0" smtClean="0">
                <a:solidFill>
                  <a:schemeClr val="accent1"/>
                </a:solidFill>
              </a:rPr>
              <a:t>AU</a:t>
            </a:r>
            <a:r>
              <a:rPr lang="de-DE" sz="4000" b="1" i="0" dirty="0" smtClean="0">
                <a:solidFill>
                  <a:srgbClr val="FFFF00"/>
                </a:solidFill>
              </a:rPr>
              <a:t>/</a:t>
            </a:r>
            <a:r>
              <a:rPr lang="de-DE" sz="4000" b="1" i="0" dirty="0" smtClean="0">
                <a:solidFill>
                  <a:schemeClr val="accent2"/>
                </a:solidFill>
              </a:rPr>
              <a:t>CH</a:t>
            </a:r>
            <a:r>
              <a:rPr lang="de-DE" sz="4000" b="1" i="0" dirty="0" smtClean="0">
                <a:solidFill>
                  <a:srgbClr val="FFFF00"/>
                </a:solidFill>
              </a:rPr>
              <a:t>/</a:t>
            </a:r>
            <a:r>
              <a:rPr lang="de-DE" sz="4000" b="1" i="0" dirty="0" smtClean="0">
                <a:solidFill>
                  <a:schemeClr val="bg2"/>
                </a:solidFill>
              </a:rPr>
              <a:t>D</a:t>
            </a:r>
            <a:r>
              <a:rPr lang="de-DE" sz="4000" b="1" i="0" dirty="0" smtClean="0">
                <a:solidFill>
                  <a:schemeClr val="hlink"/>
                </a:solidFill>
              </a:rPr>
              <a:t>/</a:t>
            </a:r>
            <a:r>
              <a:rPr lang="de-DE" sz="4000" b="1" i="0" dirty="0" smtClean="0">
                <a:solidFill>
                  <a:srgbClr val="FFFF00"/>
                </a:solidFill>
              </a:rPr>
              <a:t>CZ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0418" name="Rectangle 51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4000" b="1" dirty="0" smtClean="0">
                <a:solidFill>
                  <a:srgbClr val="FFFF00"/>
                </a:solidFill>
              </a:rPr>
              <a:t>	</a:t>
            </a:r>
            <a:r>
              <a:rPr lang="de-DE" sz="4000" b="1" i="0" dirty="0" smtClean="0">
                <a:solidFill>
                  <a:srgbClr val="FFFF00"/>
                </a:solidFill>
              </a:rPr>
              <a:t>%  GP IIb/IIIa for PCI (</a:t>
            </a:r>
            <a:r>
              <a:rPr lang="de-DE" sz="4000" b="1" i="0" dirty="0" smtClean="0">
                <a:solidFill>
                  <a:schemeClr val="accent1"/>
                </a:solidFill>
              </a:rPr>
              <a:t>AU</a:t>
            </a:r>
            <a:r>
              <a:rPr lang="de-DE" sz="4000" b="1" i="0" dirty="0" smtClean="0">
                <a:solidFill>
                  <a:srgbClr val="FFFF00"/>
                </a:solidFill>
              </a:rPr>
              <a:t>/</a:t>
            </a:r>
            <a:r>
              <a:rPr lang="de-DE" sz="4000" b="1" i="0" dirty="0" smtClean="0">
                <a:solidFill>
                  <a:schemeClr val="accent2"/>
                </a:solidFill>
              </a:rPr>
              <a:t>CH</a:t>
            </a:r>
            <a:r>
              <a:rPr lang="de-DE" sz="4000" b="1" i="0" dirty="0" smtClean="0">
                <a:solidFill>
                  <a:srgbClr val="FFFF00"/>
                </a:solidFill>
              </a:rPr>
              <a:t>) 	</a:t>
            </a:r>
            <a:r>
              <a:rPr lang="de-DE" sz="4000" b="1" i="0" dirty="0" smtClean="0">
                <a:solidFill>
                  <a:schemeClr val="bg2"/>
                </a:solidFill>
                <a:effectLst/>
              </a:rPr>
              <a:t>% ThrombinInhibitor (TI in AU)</a:t>
            </a:r>
          </a:p>
        </p:txBody>
      </p:sp>
      <p:graphicFrame>
        <p:nvGraphicFramePr>
          <p:cNvPr id="5" name="Object 512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95028" y="1412777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650" y="0"/>
            <a:ext cx="8767763" cy="1390650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Infarction as Complication (%) after 	PCI in </a:t>
            </a:r>
            <a:r>
              <a:rPr lang="de-DE" sz="4000" b="1" i="0" dirty="0" smtClean="0">
                <a:solidFill>
                  <a:schemeClr val="accent1"/>
                </a:solidFill>
              </a:rPr>
              <a:t>Austria</a:t>
            </a:r>
            <a:r>
              <a:rPr lang="de-DE" sz="4000" b="1" i="0" dirty="0" smtClean="0">
                <a:solidFill>
                  <a:srgbClr val="FFFF00"/>
                </a:solidFill>
              </a:rPr>
              <a:t>, </a:t>
            </a:r>
            <a:r>
              <a:rPr lang="de-DE" sz="4000" b="1" i="0" dirty="0" smtClean="0">
                <a:solidFill>
                  <a:schemeClr val="accent2"/>
                </a:solidFill>
              </a:rPr>
              <a:t>CH</a:t>
            </a:r>
            <a:r>
              <a:rPr lang="de-DE" sz="4000" b="1" i="0" dirty="0" smtClean="0">
                <a:solidFill>
                  <a:srgbClr val="FFFF00"/>
                </a:solidFill>
              </a:rPr>
              <a:t>, </a:t>
            </a:r>
            <a:r>
              <a:rPr lang="de-DE" sz="4000" b="1" i="0" dirty="0" smtClean="0">
                <a:solidFill>
                  <a:schemeClr val="bg2"/>
                </a:solidFill>
                <a:effectLst/>
              </a:rPr>
              <a:t>D</a:t>
            </a:r>
            <a:r>
              <a:rPr lang="de-DE" sz="4000" b="1" i="0" dirty="0" smtClean="0">
                <a:solidFill>
                  <a:srgbClr val="FFFF00"/>
                </a:solidFill>
              </a:rPr>
              <a:t>, EU</a:t>
            </a:r>
            <a:endParaRPr lang="de-DE" sz="36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9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927476" y="6309320"/>
            <a:ext cx="3456383" cy="396280"/>
          </a:xfrm>
        </p:spPr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28725" y="228600"/>
            <a:ext cx="9056688" cy="1162050"/>
          </a:xfrm>
        </p:spPr>
        <p:txBody>
          <a:bodyPr/>
          <a:lstStyle/>
          <a:p>
            <a:pPr>
              <a:defRPr/>
            </a:pPr>
            <a:r>
              <a:rPr lang="de-DE" b="1" dirty="0" smtClean="0">
                <a:solidFill>
                  <a:srgbClr val="FFFF00"/>
                </a:solidFill>
              </a:rPr>
              <a:t>   </a:t>
            </a:r>
            <a:r>
              <a:rPr lang="de-DE" b="1" i="0" dirty="0" smtClean="0">
                <a:solidFill>
                  <a:srgbClr val="FFFF00"/>
                </a:solidFill>
              </a:rPr>
              <a:t>AUSTRIAN  ANGIOGRAPHY  </a:t>
            </a:r>
            <a:br>
              <a:rPr lang="de-DE" b="1" i="0" dirty="0" smtClean="0">
                <a:solidFill>
                  <a:srgbClr val="FFFF00"/>
                </a:solidFill>
              </a:rPr>
            </a:br>
            <a:r>
              <a:rPr lang="de-DE" b="1" i="0" dirty="0" smtClean="0">
                <a:solidFill>
                  <a:srgbClr val="FFFF00"/>
                </a:solidFill>
              </a:rPr>
              <a:t>        +/- PCI- CENTERS  2011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8429625" cy="484894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de-DE" dirty="0" smtClean="0"/>
              <a:t>4 Pediatric  </a:t>
            </a:r>
          </a:p>
          <a:p>
            <a:pPr>
              <a:lnSpc>
                <a:spcPct val="90000"/>
              </a:lnSpc>
              <a:defRPr/>
            </a:pPr>
            <a:r>
              <a:rPr lang="de-DE" dirty="0" smtClean="0"/>
              <a:t>37 Adult </a:t>
            </a:r>
            <a:r>
              <a:rPr lang="de-DE" sz="1800" dirty="0" smtClean="0"/>
              <a:t>(</a:t>
            </a:r>
            <a:r>
              <a:rPr lang="de-DE" sz="2400" dirty="0" smtClean="0"/>
              <a:t>11 </a:t>
            </a:r>
            <a:r>
              <a:rPr lang="de-DE" sz="1800" dirty="0" smtClean="0"/>
              <a:t>in Vienna)</a:t>
            </a:r>
            <a:endParaRPr lang="de-DE" dirty="0" smtClean="0"/>
          </a:p>
          <a:p>
            <a:pPr>
              <a:lnSpc>
                <a:spcPct val="90000"/>
              </a:lnSpc>
              <a:defRPr/>
            </a:pPr>
            <a:endParaRPr lang="de-DE" dirty="0" smtClean="0"/>
          </a:p>
          <a:p>
            <a:pPr>
              <a:lnSpc>
                <a:spcPct val="90000"/>
              </a:lnSpc>
              <a:defRPr/>
            </a:pPr>
            <a:endParaRPr lang="de-DE" dirty="0" smtClean="0"/>
          </a:p>
          <a:p>
            <a:pPr>
              <a:lnSpc>
                <a:spcPct val="90000"/>
              </a:lnSpc>
              <a:defRPr/>
            </a:pPr>
            <a:endParaRPr lang="de-DE" dirty="0" smtClean="0"/>
          </a:p>
          <a:p>
            <a:pPr>
              <a:lnSpc>
                <a:spcPct val="90000"/>
              </a:lnSpc>
              <a:defRPr/>
            </a:pPr>
            <a:endParaRPr lang="de-DE" dirty="0" smtClean="0"/>
          </a:p>
          <a:p>
            <a:pPr>
              <a:lnSpc>
                <a:spcPct val="90000"/>
              </a:lnSpc>
              <a:defRPr/>
            </a:pPr>
            <a:r>
              <a:rPr lang="de-DE" dirty="0" smtClean="0"/>
              <a:t>Rooms (n=50)</a:t>
            </a:r>
          </a:p>
          <a:p>
            <a:pPr>
              <a:lnSpc>
                <a:spcPct val="90000"/>
              </a:lnSpc>
              <a:defRPr/>
            </a:pPr>
            <a:r>
              <a:rPr lang="de-DE" b="1" i="0" dirty="0" smtClean="0">
                <a:solidFill>
                  <a:srgbClr val="FFFF00"/>
                </a:solidFill>
                <a:hlinkClick r:id="rId2"/>
              </a:rPr>
              <a:t>http://iik.i-med.ac.at</a:t>
            </a:r>
            <a:endParaRPr lang="de-DE" b="1" i="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de-DE" b="1" i="0" dirty="0" smtClean="0"/>
              <a:t>2010: </a:t>
            </a:r>
            <a:r>
              <a:rPr lang="de-DE" sz="1600" dirty="0" smtClean="0"/>
              <a:t>Großgmain (-) ; Ried (?)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de-DE" dirty="0" smtClean="0"/>
          </a:p>
        </p:txBody>
      </p:sp>
      <p:pic>
        <p:nvPicPr>
          <p:cNvPr id="39941" name="Picture 30" descr="http://iik.i-med.ac.at/images/austri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38" y="1714500"/>
            <a:ext cx="72294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228600"/>
            <a:ext cx="9752012" cy="1162050"/>
          </a:xfrm>
        </p:spPr>
        <p:txBody>
          <a:bodyPr/>
          <a:lstStyle/>
          <a:p>
            <a:pPr algn="ctr">
              <a:defRPr/>
            </a:pPr>
            <a:r>
              <a:rPr lang="de-DE" b="1" i="0" dirty="0" smtClean="0">
                <a:solidFill>
                  <a:srgbClr val="FFFF00"/>
                </a:solidFill>
              </a:rPr>
              <a:t>DRUG  ELUTING  STENTS (DES)</a:t>
            </a:r>
            <a:br>
              <a:rPr lang="de-DE" b="1" i="0" dirty="0" smtClean="0">
                <a:solidFill>
                  <a:srgbClr val="FFFF00"/>
                </a:solidFill>
              </a:rPr>
            </a:br>
            <a:r>
              <a:rPr lang="de-DE" b="1" i="0" dirty="0" smtClean="0">
                <a:solidFill>
                  <a:srgbClr val="FFFF00"/>
                </a:solidFill>
              </a:rPr>
              <a:t>      in </a:t>
            </a:r>
            <a:r>
              <a:rPr lang="de-DE" b="1" i="0" dirty="0" smtClean="0">
                <a:solidFill>
                  <a:schemeClr val="accent1"/>
                </a:solidFill>
              </a:rPr>
              <a:t>AU,</a:t>
            </a:r>
            <a:r>
              <a:rPr lang="de-DE" b="1" i="0" dirty="0" smtClean="0">
                <a:solidFill>
                  <a:schemeClr val="accent2"/>
                </a:solidFill>
              </a:rPr>
              <a:t>CH,</a:t>
            </a:r>
            <a:r>
              <a:rPr lang="de-DE" b="1" i="0" dirty="0" smtClean="0">
                <a:solidFill>
                  <a:schemeClr val="bg2"/>
                </a:solidFill>
                <a:effectLst/>
              </a:rPr>
              <a:t>D</a:t>
            </a:r>
            <a:r>
              <a:rPr lang="de-DE" b="1" i="0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de-DE" b="1" i="0" dirty="0" smtClean="0">
                <a:solidFill>
                  <a:srgbClr val="FFFF00"/>
                </a:solidFill>
              </a:rPr>
              <a:t>EU-CZ  (% of stents)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95028" y="1412777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429750" cy="1162050"/>
          </a:xfrm>
        </p:spPr>
        <p:txBody>
          <a:bodyPr/>
          <a:lstStyle/>
          <a:p>
            <a:pPr>
              <a:defRPr/>
            </a:pPr>
            <a:r>
              <a:rPr lang="de-DE" b="1" i="0" dirty="0" smtClean="0">
                <a:solidFill>
                  <a:srgbClr val="FFFF00"/>
                </a:solidFill>
              </a:rPr>
              <a:t>   DRUG  ELUTING  STENTS (DES) 			in Austria  (n) 2002 – 2010</a:t>
            </a:r>
            <a:endParaRPr lang="de-DE" dirty="0" smtClean="0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377950" y="1498600"/>
          <a:ext cx="10628313" cy="504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110663" cy="1162050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 DRUG  ELUTING  STENTS </a:t>
            </a:r>
            <a:r>
              <a:rPr lang="de-DE" sz="4000" b="1" i="0" dirty="0" smtClean="0">
                <a:solidFill>
                  <a:schemeClr val="accent1"/>
                </a:solidFill>
              </a:rPr>
              <a:t>(DES/PCI)</a:t>
            </a:r>
            <a:r>
              <a:rPr lang="de-DE" sz="4000" b="1" i="0" dirty="0" smtClean="0">
                <a:solidFill>
                  <a:srgbClr val="FFFF00"/>
                </a:solidFill>
              </a:rPr>
              <a:t>       	   versus </a:t>
            </a:r>
            <a:r>
              <a:rPr lang="de-DE" sz="4000" b="1" i="0" dirty="0" smtClean="0">
                <a:solidFill>
                  <a:schemeClr val="accent2"/>
                </a:solidFill>
              </a:rPr>
              <a:t>REDO/PCI</a:t>
            </a:r>
            <a:r>
              <a:rPr lang="de-DE" sz="4000" b="1" i="0" dirty="0" smtClean="0">
                <a:solidFill>
                  <a:srgbClr val="FFFF00"/>
                </a:solidFill>
              </a:rPr>
              <a:t> in Austria  (%)</a:t>
            </a:r>
            <a:endParaRPr lang="de-AT" sz="40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233488" y="1770063"/>
          <a:ext cx="9002712" cy="470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0" y="228600"/>
            <a:ext cx="9823450" cy="1162050"/>
          </a:xfrm>
        </p:spPr>
        <p:txBody>
          <a:bodyPr/>
          <a:lstStyle/>
          <a:p>
            <a:pPr>
              <a:defRPr/>
            </a:pPr>
            <a:r>
              <a:rPr lang="de-DE" sz="4000" b="1" i="0" u="sng" dirty="0" smtClean="0">
                <a:solidFill>
                  <a:srgbClr val="FFFF00"/>
                </a:solidFill>
              </a:rPr>
              <a:t>STENT REDO</a:t>
            </a:r>
            <a:r>
              <a:rPr lang="de-DE" sz="4000" b="1" i="0" dirty="0" smtClean="0">
                <a:solidFill>
                  <a:srgbClr val="FFFF00"/>
                </a:solidFill>
              </a:rPr>
              <a:t>: </a:t>
            </a:r>
            <a:r>
              <a:rPr lang="de-DE" sz="4000" b="1" i="0" dirty="0" smtClean="0">
                <a:solidFill>
                  <a:schemeClr val="accent1"/>
                </a:solidFill>
              </a:rPr>
              <a:t>Thrombus (n</a:t>
            </a:r>
            <a:r>
              <a:rPr lang="de-DE" sz="4000" b="1" i="0" dirty="0" smtClean="0">
                <a:solidFill>
                  <a:srgbClr val="FFFF00"/>
                </a:solidFill>
              </a:rPr>
              <a:t>/</a:t>
            </a:r>
            <a:r>
              <a:rPr lang="de-DE" sz="4000" b="1" i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%</a:t>
            </a:r>
            <a:r>
              <a:rPr lang="de-DE" sz="4000" b="1" i="0" dirty="0" smtClean="0">
                <a:solidFill>
                  <a:schemeClr val="accent3"/>
                </a:solidFill>
              </a:rPr>
              <a:t>)</a:t>
            </a:r>
            <a:r>
              <a:rPr lang="de-DE" sz="4000" b="1" i="0" dirty="0" smtClean="0">
                <a:solidFill>
                  <a:srgbClr val="FFFF00"/>
                </a:solidFill>
              </a:rPr>
              <a:t> </a:t>
            </a:r>
            <a:r>
              <a:rPr lang="de-DE" sz="4000" b="1" i="0" dirty="0" smtClean="0">
                <a:solidFill>
                  <a:schemeClr val="accent1"/>
                </a:solidFill>
              </a:rPr>
              <a:t> </a:t>
            </a:r>
            <a:r>
              <a:rPr lang="de-DE" sz="4000" b="1" i="0" dirty="0" smtClean="0">
                <a:solidFill>
                  <a:srgbClr val="FFFF00"/>
                </a:solidFill>
              </a:rPr>
              <a:t>versus 			</a:t>
            </a:r>
            <a:r>
              <a:rPr lang="de-DE" sz="4000" b="1" i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chronic Restenosis (n) </a:t>
            </a:r>
            <a:r>
              <a:rPr lang="de-DE" sz="4000" b="1" i="0" dirty="0" smtClean="0">
                <a:solidFill>
                  <a:srgbClr val="FFFF00"/>
                </a:solidFill>
              </a:rPr>
              <a:t>in Austria</a:t>
            </a:r>
            <a:endParaRPr lang="de-AT" sz="40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46150" y="1608138"/>
          <a:ext cx="10828338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10058400" cy="1390650"/>
          </a:xfrm>
        </p:spPr>
        <p:txBody>
          <a:bodyPr/>
          <a:lstStyle/>
          <a:p>
            <a:pPr>
              <a:defRPr/>
            </a:pPr>
            <a:r>
              <a:rPr lang="de-DE" sz="4800" b="1" dirty="0" smtClean="0">
                <a:solidFill>
                  <a:srgbClr val="FFFF00"/>
                </a:solidFill>
              </a:rPr>
              <a:t>		</a:t>
            </a:r>
            <a:r>
              <a:rPr lang="de-DE" sz="4800" b="1" i="0" dirty="0" smtClean="0">
                <a:solidFill>
                  <a:srgbClr val="FFFF00"/>
                </a:solidFill>
              </a:rPr>
              <a:t>Puncture site closing devices  			(% of PCI in </a:t>
            </a:r>
            <a:r>
              <a:rPr lang="de-DE" sz="4800" b="1" i="0" dirty="0" smtClean="0">
                <a:solidFill>
                  <a:schemeClr val="accent1"/>
                </a:solidFill>
              </a:rPr>
              <a:t>AU</a:t>
            </a:r>
            <a:r>
              <a:rPr lang="de-DE" sz="4800" b="1" i="0" dirty="0" smtClean="0">
                <a:solidFill>
                  <a:srgbClr val="FFFF00"/>
                </a:solidFill>
              </a:rPr>
              <a:t>/</a:t>
            </a:r>
            <a:r>
              <a:rPr lang="de-DE" sz="4800" b="1" i="0" dirty="0" smtClean="0">
                <a:solidFill>
                  <a:schemeClr val="accent2"/>
                </a:solidFill>
              </a:rPr>
              <a:t>CH</a:t>
            </a:r>
            <a:r>
              <a:rPr lang="de-DE" sz="4800" b="1" i="0" dirty="0" smtClean="0">
                <a:solidFill>
                  <a:srgbClr val="FFFF00"/>
                </a:solidFill>
              </a:rPr>
              <a:t>)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95028" y="1412777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429750" cy="1162050"/>
          </a:xfrm>
        </p:spPr>
        <p:txBody>
          <a:bodyPr/>
          <a:lstStyle/>
          <a:p>
            <a:pPr>
              <a:defRPr/>
            </a:pPr>
            <a:r>
              <a:rPr lang="de-DE" b="1" i="0" dirty="0" smtClean="0">
                <a:solidFill>
                  <a:srgbClr val="FFFF00"/>
                </a:solidFill>
              </a:rPr>
              <a:t>     Brachial/Radial Approach (n=) 	37 Centers Austria 2008          	</a:t>
            </a:r>
            <a:endParaRPr lang="de-AT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32770" name="Object 3"/>
          <p:cNvGraphicFramePr>
            <a:graphicFrameLocks noChangeAspect="1"/>
          </p:cNvGraphicFramePr>
          <p:nvPr>
            <p:ph idx="1"/>
          </p:nvPr>
        </p:nvGraphicFramePr>
        <p:xfrm>
          <a:off x="1758950" y="1828800"/>
          <a:ext cx="7777163" cy="4114800"/>
        </p:xfrm>
        <a:graphic>
          <a:graphicData uri="http://schemas.openxmlformats.org/presentationml/2006/ole">
            <p:oleObj spid="_x0000_s32770" name="Diagramm" r:id="rId3" imgW="9534525" imgH="760089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0058400" cy="1162050"/>
          </a:xfrm>
        </p:spPr>
        <p:txBody>
          <a:bodyPr/>
          <a:lstStyle/>
          <a:p>
            <a:pPr>
              <a:defRPr/>
            </a:pPr>
            <a:r>
              <a:rPr lang="de-DE" sz="4800" b="1" i="0" dirty="0" smtClean="0">
                <a:solidFill>
                  <a:srgbClr val="FFFF00"/>
                </a:solidFill>
              </a:rPr>
              <a:t>Non- femoral Approach (%  of  PCI)  		in </a:t>
            </a:r>
            <a:r>
              <a:rPr lang="de-DE" sz="4800" b="1" dirty="0" smtClean="0">
                <a:solidFill>
                  <a:schemeClr val="accent1"/>
                </a:solidFill>
              </a:rPr>
              <a:t>AU</a:t>
            </a:r>
            <a:r>
              <a:rPr lang="de-DE" sz="4800" b="1" dirty="0" smtClean="0">
                <a:solidFill>
                  <a:srgbClr val="FFFF00"/>
                </a:solidFill>
              </a:rPr>
              <a:t>/ </a:t>
            </a:r>
            <a:r>
              <a:rPr lang="de-DE" sz="4800" b="1" dirty="0" smtClean="0">
                <a:solidFill>
                  <a:schemeClr val="bg2"/>
                </a:solidFill>
                <a:effectLst/>
              </a:rPr>
              <a:t>french</a:t>
            </a:r>
            <a:r>
              <a:rPr lang="de-DE" sz="4800" b="1" dirty="0" smtClean="0">
                <a:solidFill>
                  <a:srgbClr val="FFFF00"/>
                </a:solidFill>
              </a:rPr>
              <a:t> or german-</a:t>
            </a:r>
            <a:r>
              <a:rPr lang="de-DE" sz="4800" b="1" dirty="0" smtClean="0">
                <a:solidFill>
                  <a:schemeClr val="accent2"/>
                </a:solidFill>
              </a:rPr>
              <a:t>CH</a:t>
            </a:r>
            <a:r>
              <a:rPr lang="de-DE" sz="4800" b="1" dirty="0" smtClean="0">
                <a:solidFill>
                  <a:srgbClr val="FFFF00"/>
                </a:solidFill>
              </a:rPr>
              <a:t>)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95028" y="1412776"/>
          <a:ext cx="939197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429750" cy="1162050"/>
          </a:xfrm>
        </p:spPr>
        <p:txBody>
          <a:bodyPr/>
          <a:lstStyle/>
          <a:p>
            <a:pPr>
              <a:defRPr/>
            </a:pPr>
            <a:r>
              <a:rPr lang="en-GB" sz="4000" b="1" i="0" dirty="0" smtClean="0">
                <a:solidFill>
                  <a:schemeClr val="accent1"/>
                </a:solidFill>
              </a:rPr>
              <a:t>Ablation (n)</a:t>
            </a:r>
            <a:r>
              <a:rPr lang="en-GB" sz="4000" b="1" i="0" dirty="0" smtClean="0">
                <a:solidFill>
                  <a:srgbClr val="FFFF00"/>
                </a:solidFill>
              </a:rPr>
              <a:t> / </a:t>
            </a:r>
            <a:r>
              <a:rPr lang="en-GB" sz="4000" b="1" i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Electrophysiology (n; </a:t>
            </a:r>
            <a:r>
              <a:rPr lang="en-GB" sz="4000" b="1" i="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%)</a:t>
            </a:r>
            <a:r>
              <a:rPr lang="en-GB" sz="4000" b="1" i="0" dirty="0" smtClean="0">
                <a:solidFill>
                  <a:srgbClr val="FFFF00"/>
                </a:solidFill>
              </a:rPr>
              <a:t> and	</a:t>
            </a:r>
            <a:r>
              <a:rPr lang="en-GB" sz="4000" b="1" i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Implantations</a:t>
            </a:r>
            <a:r>
              <a:rPr lang="en-GB" sz="4000" b="1" i="0" dirty="0" smtClean="0">
                <a:solidFill>
                  <a:srgbClr val="FFFF00"/>
                </a:solidFill>
              </a:rPr>
              <a:t> in Austrian CathLabs </a:t>
            </a:r>
            <a:endParaRPr lang="de-AT" sz="40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593850" y="1677988"/>
          <a:ext cx="10285413" cy="4868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1092" y="228600"/>
            <a:ext cx="8814321" cy="896144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NEW DEVICES I, Austria 2002-2010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99084" y="228600"/>
            <a:ext cx="8568952" cy="824136"/>
          </a:xfrm>
        </p:spPr>
        <p:txBody>
          <a:bodyPr/>
          <a:lstStyle/>
          <a:p>
            <a:r>
              <a:rPr lang="de-DE" sz="4000" b="1" i="0" dirty="0" smtClean="0">
                <a:solidFill>
                  <a:srgbClr val="FFFF00"/>
                </a:solidFill>
              </a:rPr>
              <a:t>NEW DEVICES II, Austria 2002-2010</a:t>
            </a:r>
            <a:endParaRPr lang="de-DE" sz="4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462980" y="1628800"/>
          <a:ext cx="95050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8743950" cy="1039813"/>
          </a:xfrm>
        </p:spPr>
        <p:txBody>
          <a:bodyPr/>
          <a:lstStyle/>
          <a:p>
            <a:pPr>
              <a:defRPr/>
            </a:pPr>
            <a:r>
              <a:rPr lang="de-DE" b="1" dirty="0" smtClean="0">
                <a:solidFill>
                  <a:srgbClr val="FFFF00"/>
                </a:solidFill>
              </a:rPr>
              <a:t>	</a:t>
            </a:r>
            <a:r>
              <a:rPr lang="de-DE" sz="4800" b="1" i="0" dirty="0" smtClean="0">
                <a:solidFill>
                  <a:srgbClr val="FFFF00"/>
                </a:solidFill>
              </a:rPr>
              <a:t>Wunschliste AUDIT  2012</a:t>
            </a:r>
            <a:endParaRPr lang="de-AT" sz="4800" b="1" i="0" dirty="0" smtClean="0">
              <a:solidFill>
                <a:srgbClr val="FFFF00"/>
              </a:solidFill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3638" y="1828800"/>
            <a:ext cx="6326187" cy="4114800"/>
          </a:xfrm>
        </p:spPr>
        <p:txBody>
          <a:bodyPr/>
          <a:lstStyle/>
          <a:p>
            <a:pPr>
              <a:defRPr/>
            </a:pPr>
            <a:r>
              <a:rPr lang="de-AT" dirty="0" smtClean="0">
                <a:solidFill>
                  <a:srgbClr val="FFFF00"/>
                </a:solidFill>
              </a:rPr>
              <a:t>AKH</a:t>
            </a:r>
          </a:p>
          <a:p>
            <a:pPr>
              <a:defRPr/>
            </a:pPr>
            <a:r>
              <a:rPr lang="de-AT" dirty="0" smtClean="0">
                <a:solidFill>
                  <a:srgbClr val="FFFF00"/>
                </a:solidFill>
              </a:rPr>
              <a:t>Graz  Uniklinik</a:t>
            </a:r>
          </a:p>
          <a:p>
            <a:pPr>
              <a:defRPr/>
            </a:pPr>
            <a:r>
              <a:rPr lang="de-AT" dirty="0" smtClean="0">
                <a:solidFill>
                  <a:srgbClr val="FFFF00"/>
                </a:solidFill>
              </a:rPr>
              <a:t>Innsbruck</a:t>
            </a:r>
          </a:p>
          <a:p>
            <a:pPr>
              <a:defRPr/>
            </a:pPr>
            <a:r>
              <a:rPr lang="de-AT" dirty="0" smtClean="0">
                <a:solidFill>
                  <a:srgbClr val="FFFF00"/>
                </a:solidFill>
              </a:rPr>
              <a:t>Privatklinik Josefstadt</a:t>
            </a:r>
          </a:p>
          <a:p>
            <a:pPr>
              <a:defRPr/>
            </a:pPr>
            <a:r>
              <a:rPr lang="de-AT" dirty="0" smtClean="0">
                <a:solidFill>
                  <a:srgbClr val="FFFF00"/>
                </a:solidFill>
              </a:rPr>
              <a:t>Wiener Privatklinik</a:t>
            </a:r>
          </a:p>
          <a:p>
            <a:pPr>
              <a:defRPr/>
            </a:pPr>
            <a:r>
              <a:rPr lang="de-AT" dirty="0" smtClean="0">
                <a:solidFill>
                  <a:srgbClr val="FFFF00"/>
                </a:solidFill>
              </a:rPr>
              <a:t>Ried i.I.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052" y="228600"/>
            <a:ext cx="9505056" cy="1112168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	 NEWER and OLDER DEVICES</a:t>
            </a:r>
            <a:br>
              <a:rPr lang="de-DE" sz="4000" b="1" i="0" dirty="0" smtClean="0">
                <a:solidFill>
                  <a:srgbClr val="FFFF00"/>
                </a:solidFill>
              </a:rPr>
            </a:br>
            <a:r>
              <a:rPr lang="de-DE" sz="4000" b="1" i="0" dirty="0" smtClean="0">
                <a:solidFill>
                  <a:srgbClr val="FFFF00"/>
                </a:solidFill>
              </a:rPr>
              <a:t>		Austria 1992 -2010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9296400" cy="1162050"/>
          </a:xfrm>
        </p:spPr>
        <p:txBody>
          <a:bodyPr/>
          <a:lstStyle/>
          <a:p>
            <a:pPr algn="ctr">
              <a:defRPr/>
            </a:pPr>
            <a:r>
              <a:rPr lang="de-DE" sz="4800" b="1" dirty="0" smtClean="0">
                <a:solidFill>
                  <a:srgbClr val="FFFF00"/>
                </a:solidFill>
              </a:rPr>
              <a:t>		 </a:t>
            </a:r>
            <a:r>
              <a:rPr lang="de-DE" sz="4800" b="1" i="0" dirty="0" smtClean="0">
                <a:solidFill>
                  <a:srgbClr val="FFFF00"/>
                </a:solidFill>
              </a:rPr>
              <a:t>NEW  DEVICES 		Austria 2002 – 2010 („loser“)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5713" y="2060575"/>
            <a:ext cx="11664950" cy="41878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Brachytherapie               163/101/28/3/0/0/0/0/0</a:t>
            </a:r>
          </a:p>
          <a:p>
            <a:pPr>
              <a:defRPr/>
            </a:pPr>
            <a:r>
              <a:rPr lang="de-DE" dirty="0" smtClean="0"/>
              <a:t>Ultraschalltherapie                   1/0/0/0/0/0/0/0/0</a:t>
            </a:r>
          </a:p>
          <a:p>
            <a:pPr>
              <a:defRPr/>
            </a:pPr>
            <a:r>
              <a:rPr lang="de-DE" dirty="0" smtClean="0"/>
              <a:t>Transmyokardialer Laser     16/0/13/0/0/0/0/0/0</a:t>
            </a:r>
          </a:p>
          <a:p>
            <a:pPr>
              <a:defRPr/>
            </a:pPr>
            <a:r>
              <a:rPr lang="de-DE" dirty="0" smtClean="0"/>
              <a:t>Spinal Cord Stimulation           4/0/0/0/0/0/0/0/0</a:t>
            </a:r>
          </a:p>
          <a:p>
            <a:pPr>
              <a:defRPr/>
            </a:pPr>
            <a:r>
              <a:rPr lang="de-DE" dirty="0" smtClean="0"/>
              <a:t>Herzohrverschluss links         7/4/13/0/0/0/0/?</a:t>
            </a:r>
          </a:p>
          <a:p>
            <a:pPr>
              <a:defRPr/>
            </a:pPr>
            <a:r>
              <a:rPr lang="de-DE" dirty="0" smtClean="0"/>
              <a:t>Stammzellth. -Katheter    21/16/23/12/</a:t>
            </a:r>
            <a:r>
              <a:rPr lang="de-DE" dirty="0" smtClean="0">
                <a:solidFill>
                  <a:schemeClr val="accent1"/>
                </a:solidFill>
              </a:rPr>
              <a:t>40/</a:t>
            </a:r>
            <a:r>
              <a:rPr lang="de-DE" dirty="0" smtClean="0"/>
              <a:t>3/0/0</a:t>
            </a:r>
          </a:p>
          <a:p>
            <a:pPr>
              <a:buNone/>
              <a:defRPr/>
            </a:pPr>
            <a:r>
              <a:rPr lang="de-DE" dirty="0" smtClean="0">
                <a:solidFill>
                  <a:srgbClr val="FFFF00"/>
                </a:solidFill>
              </a:rPr>
              <a:t>stereotaktische Drahtnavigation</a:t>
            </a:r>
            <a:r>
              <a:rPr lang="de-DE" b="1" dirty="0" smtClean="0">
                <a:solidFill>
                  <a:srgbClr val="FFFF00"/>
                </a:solidFill>
              </a:rPr>
              <a:t>  </a:t>
            </a:r>
            <a:r>
              <a:rPr lang="de-DE" dirty="0" smtClean="0"/>
              <a:t>-/-/-/-/-/</a:t>
            </a:r>
            <a:r>
              <a:rPr lang="de-DE" dirty="0" smtClean="0">
                <a:solidFill>
                  <a:srgbClr val="FF0000"/>
                </a:solidFill>
              </a:rPr>
              <a:t>33</a:t>
            </a:r>
            <a:r>
              <a:rPr lang="de-DE" dirty="0" smtClean="0"/>
              <a:t> /13/4</a:t>
            </a:r>
          </a:p>
          <a:p>
            <a:pPr>
              <a:buFont typeface="Monotype Sorts" pitchFamily="2" charset="2"/>
              <a:buNone/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title"/>
          </p:nvPr>
        </p:nvSpPr>
        <p:spPr>
          <a:xfrm>
            <a:off x="319088" y="228600"/>
            <a:ext cx="9967912" cy="1162050"/>
          </a:xfrm>
        </p:spPr>
        <p:txBody>
          <a:bodyPr/>
          <a:lstStyle/>
          <a:p>
            <a:pPr>
              <a:defRPr/>
            </a:pPr>
            <a:r>
              <a:rPr lang="en-GB" sz="4000" b="1" i="0" dirty="0" smtClean="0">
                <a:solidFill>
                  <a:srgbClr val="FFFF00"/>
                </a:solidFill>
              </a:rPr>
              <a:t>        Transcatheter aortic valve implantation</a:t>
            </a:r>
            <a:r>
              <a:rPr lang="de-AT" sz="4000" b="1" i="0" dirty="0" smtClean="0">
                <a:solidFill>
                  <a:srgbClr val="FFFF00"/>
                </a:solidFill>
              </a:rPr>
              <a:t> 		(TAVI; n=) in </a:t>
            </a:r>
            <a:r>
              <a:rPr lang="de-AT" sz="4000" b="1" i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AU, </a:t>
            </a:r>
            <a:r>
              <a:rPr lang="de-AT" sz="4000" b="1" i="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</a:t>
            </a:r>
            <a:r>
              <a:rPr lang="de-AT" sz="4000" b="1" i="0" dirty="0" smtClean="0">
                <a:solidFill>
                  <a:srgbClr val="FFFF00"/>
                </a:solidFill>
              </a:rPr>
              <a:t> -2010</a:t>
            </a:r>
          </a:p>
        </p:txBody>
      </p:sp>
      <p:graphicFrame>
        <p:nvGraphicFramePr>
          <p:cNvPr id="5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1306513" y="1703388"/>
          <a:ext cx="8894762" cy="489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u="sng" dirty="0" smtClean="0"/>
              <a:t>benchmarking: </a:t>
            </a:r>
            <a:r>
              <a:rPr lang="de-AT" dirty="0" smtClean="0"/>
              <a:t>over the years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1615108" y="1828800"/>
          <a:ext cx="8414716" cy="44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u="sng" dirty="0" smtClean="0"/>
              <a:t>benchmarking</a:t>
            </a:r>
            <a:r>
              <a:rPr lang="de-AT" dirty="0" smtClean="0"/>
              <a:t>: over the centres 2010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1615107" y="1700808"/>
          <a:ext cx="841471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u="sng" dirty="0" smtClean="0"/>
              <a:t>benchmarking</a:t>
            </a:r>
            <a:r>
              <a:rPr lang="de-AT" dirty="0" smtClean="0"/>
              <a:t>: over the centres 2010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1543099" y="1628800"/>
          <a:ext cx="848672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AT" dirty="0" smtClean="0"/>
              <a:t>.</a:t>
            </a:r>
            <a:endParaRPr lang="de-DE" dirty="0"/>
          </a:p>
        </p:txBody>
      </p:sp>
      <p:sp>
        <p:nvSpPr>
          <p:cNvPr id="8" name="Untertitel 7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e-AT" sz="8000" dirty="0" smtClean="0">
                <a:solidFill>
                  <a:srgbClr val="FFC000"/>
                </a:solidFill>
              </a:rPr>
              <a:t>DANKE SEHR</a:t>
            </a:r>
            <a:endParaRPr lang="de-DE" sz="8000" dirty="0" smtClean="0">
              <a:solidFill>
                <a:srgbClr val="FFC000"/>
              </a:solidFill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b="1" i="0" dirty="0" smtClean="0">
                <a:solidFill>
                  <a:srgbClr val="FFFF00"/>
                </a:solidFill>
              </a:rPr>
              <a:t>			</a:t>
            </a:r>
            <a:endParaRPr lang="de-AT" b="1" i="0" dirty="0" smtClean="0">
              <a:solidFill>
                <a:srgbClr val="FF0000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75" y="1828800"/>
            <a:ext cx="10987088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de-DE" sz="2400" dirty="0" smtClean="0"/>
              <a:t>Gerinnselentferner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de-DE" sz="2400" dirty="0" smtClean="0"/>
              <a:t>       148/173/213/380/580/950/1065/1405/1596 (7.9%)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de-AT" sz="2400" dirty="0" smtClean="0"/>
              <a:t>Bis hier</a:t>
            </a:r>
            <a:endParaRPr lang="de-DE" sz="2400" dirty="0" smtClean="0"/>
          </a:p>
          <a:p>
            <a:pPr>
              <a:lnSpc>
                <a:spcPct val="90000"/>
              </a:lnSpc>
              <a:defRPr/>
            </a:pPr>
            <a:r>
              <a:rPr lang="de-DE" sz="2400" dirty="0" smtClean="0"/>
              <a:t>Intracoronary Pressure wire (CH= 4.2%  2009)			           	242(1,6%)/312/709/879/1184/1548/1649(8,3%)</a:t>
            </a:r>
          </a:p>
          <a:p>
            <a:pPr>
              <a:lnSpc>
                <a:spcPct val="90000"/>
              </a:lnSpc>
              <a:defRPr/>
            </a:pPr>
            <a:r>
              <a:rPr lang="de-DE" sz="2400" dirty="0" smtClean="0"/>
              <a:t>Alkoholablation = PTSMA        4/4/6/15/11/16/13/30</a:t>
            </a:r>
          </a:p>
          <a:p>
            <a:pPr>
              <a:lnSpc>
                <a:spcPct val="90000"/>
              </a:lnSpc>
              <a:defRPr/>
            </a:pPr>
            <a:r>
              <a:rPr lang="de-DE" sz="2400" dirty="0" smtClean="0"/>
              <a:t>Defektverschlüsse 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de-DE" sz="2400" dirty="0" smtClean="0"/>
              <a:t>				   162/243/269/332/214/202/296/316</a:t>
            </a:r>
          </a:p>
          <a:p>
            <a:pPr>
              <a:lnSpc>
                <a:spcPct val="90000"/>
              </a:lnSpc>
              <a:defRPr/>
            </a:pP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Optical coherence tomogr.(OTC)  </a:t>
            </a:r>
            <a:r>
              <a:rPr lang="de-DE" sz="2400" dirty="0" smtClean="0"/>
              <a:t>-/-/-/-/ 60/113/137</a:t>
            </a:r>
          </a:p>
          <a:p>
            <a:pPr>
              <a:lnSpc>
                <a:spcPct val="90000"/>
              </a:lnSpc>
              <a:defRPr/>
            </a:pPr>
            <a:r>
              <a:rPr lang="de-DE" sz="2400" dirty="0" smtClean="0"/>
              <a:t>perkutaner Aortenklappenersatz   –/-/-/-/30/144/188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de-DE" sz="1800" i="0" dirty="0" smtClean="0">
                <a:effectLst/>
              </a:rPr>
              <a:t>	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de-DE" sz="1800" dirty="0" smtClean="0"/>
          </a:p>
          <a:p>
            <a:pPr>
              <a:lnSpc>
                <a:spcPct val="90000"/>
              </a:lnSpc>
              <a:defRPr/>
            </a:pPr>
            <a:endParaRPr lang="de-AT" sz="18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8743950" cy="1295400"/>
          </a:xfrm>
        </p:spPr>
        <p:txBody>
          <a:bodyPr/>
          <a:lstStyle/>
          <a:p>
            <a:pPr>
              <a:defRPr/>
            </a:pPr>
            <a:r>
              <a:rPr lang="de-DE" sz="4800" b="1" dirty="0" smtClean="0">
                <a:solidFill>
                  <a:srgbClr val="FFFF00"/>
                </a:solidFill>
              </a:rPr>
              <a:t> 	</a:t>
            </a:r>
            <a:endParaRPr lang="de-DE" sz="4800" b="1" i="0" dirty="0" smtClean="0">
              <a:solidFill>
                <a:srgbClr val="FFFF00"/>
              </a:solidFill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557338"/>
            <a:ext cx="9104312" cy="4386262"/>
          </a:xfrm>
        </p:spPr>
        <p:txBody>
          <a:bodyPr/>
          <a:lstStyle/>
          <a:p>
            <a:pPr>
              <a:defRPr/>
            </a:pPr>
            <a:r>
              <a:rPr lang="de-DE" sz="2800" dirty="0" smtClean="0"/>
              <a:t>NOGA Mapping	16/26/26/21/65/68/50</a:t>
            </a:r>
          </a:p>
          <a:p>
            <a:pPr>
              <a:defRPr/>
            </a:pPr>
            <a:r>
              <a:rPr lang="de-DE" sz="2800" dirty="0" smtClean="0"/>
              <a:t>Thrombininjektion bei lokaler Gefäßkomplikation   -/  88/143/115/77/96/120</a:t>
            </a:r>
          </a:p>
          <a:p>
            <a:pPr>
              <a:defRPr/>
            </a:pPr>
            <a:r>
              <a:rPr lang="de-AT" sz="2800" dirty="0" smtClean="0"/>
              <a:t>Drug eluting Balloon   253 (2009)</a:t>
            </a:r>
            <a:endParaRPr lang="de-DE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0" y="620713"/>
            <a:ext cx="9607550" cy="504825"/>
          </a:xfrm>
        </p:spPr>
        <p:txBody>
          <a:bodyPr/>
          <a:lstStyle/>
          <a:p>
            <a:pPr>
              <a:defRPr/>
            </a:pPr>
            <a:r>
              <a:rPr lang="de-DE" sz="4800" b="1" i="0" dirty="0" smtClean="0">
                <a:solidFill>
                  <a:srgbClr val="FFFF00"/>
                </a:solidFill>
              </a:rPr>
              <a:t>	AUSTRIA     		2009  /   2010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04800" y="1484313"/>
            <a:ext cx="10591800" cy="5373687"/>
          </a:xfrm>
        </p:spPr>
        <p:txBody>
          <a:bodyPr/>
          <a:lstStyle/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4000" b="1" dirty="0" smtClean="0">
                <a:solidFill>
                  <a:srgbClr val="FFFF00"/>
                </a:solidFill>
              </a:rPr>
              <a:t>Angiography     52.149     </a:t>
            </a:r>
            <a:r>
              <a:rPr lang="de-DE" sz="4000" b="1" dirty="0" smtClean="0">
                <a:solidFill>
                  <a:srgbClr val="FFFF00"/>
                </a:solidFill>
              </a:rPr>
              <a:t>55.138</a:t>
            </a:r>
            <a:endParaRPr lang="de-DE" sz="4000" b="1" dirty="0" smtClean="0">
              <a:solidFill>
                <a:srgbClr val="FFFF00"/>
              </a:solidFill>
            </a:endParaRP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4000" b="1" dirty="0" smtClean="0">
                <a:solidFill>
                  <a:srgbClr val="FFFF00"/>
                </a:solidFill>
              </a:rPr>
              <a:t>PTCA=PCI         19.856     </a:t>
            </a:r>
            <a:r>
              <a:rPr lang="de-DE" sz="4000" b="1" dirty="0" smtClean="0">
                <a:solidFill>
                  <a:srgbClr val="FFFF00"/>
                </a:solidFill>
              </a:rPr>
              <a:t>20.294</a:t>
            </a:r>
            <a:endParaRPr lang="de-DE" sz="4000" b="1" dirty="0" smtClean="0">
              <a:solidFill>
                <a:srgbClr val="FFFF00"/>
              </a:solidFill>
            </a:endParaRP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4000" b="1" dirty="0" smtClean="0">
                <a:solidFill>
                  <a:srgbClr val="FFFF00"/>
                </a:solidFill>
              </a:rPr>
              <a:t>-stent			      89%	      </a:t>
            </a:r>
            <a:r>
              <a:rPr lang="de-DE" sz="4000" b="1" dirty="0" smtClean="0">
                <a:solidFill>
                  <a:srgbClr val="FFFF00"/>
                </a:solidFill>
              </a:rPr>
              <a:t>92%</a:t>
            </a:r>
            <a:endParaRPr lang="de-DE" sz="4000" b="1" dirty="0" smtClean="0">
              <a:solidFill>
                <a:srgbClr val="FFFF00"/>
              </a:solidFill>
            </a:endParaRP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4000" b="1" dirty="0" smtClean="0">
                <a:solidFill>
                  <a:srgbClr val="FFFF00"/>
                </a:solidFill>
              </a:rPr>
              <a:t>- - DES		      69%	      </a:t>
            </a:r>
            <a:r>
              <a:rPr lang="de-DE" sz="4000" b="1" dirty="0" smtClean="0">
                <a:solidFill>
                  <a:srgbClr val="FFFF00"/>
                </a:solidFill>
              </a:rPr>
              <a:t>75%</a:t>
            </a:r>
            <a:endParaRPr lang="de-DE" sz="4000" b="1" dirty="0" smtClean="0">
              <a:solidFill>
                <a:srgbClr val="FFFF00"/>
              </a:solidFill>
            </a:endParaRP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endParaRPr lang="de-DE" sz="1800" b="1" dirty="0" smtClean="0">
              <a:solidFill>
                <a:srgbClr val="FFFF00"/>
              </a:solidFill>
            </a:endParaRP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1800" b="1" dirty="0" smtClean="0">
                <a:solidFill>
                  <a:srgbClr val="FFFF00"/>
                </a:solidFill>
              </a:rPr>
              <a:t>OP-CAD (Bruckenberger : 2008=4.248)		Schistek	2.737</a:t>
            </a:r>
            <a:endParaRPr lang="de-DE" sz="4000" b="1" dirty="0" smtClean="0">
              <a:solidFill>
                <a:srgbClr val="FFFF00"/>
              </a:solidFill>
            </a:endParaRP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endParaRPr lang="de-DE" sz="1800" b="1" dirty="0" smtClean="0">
              <a:solidFill>
                <a:srgbClr val="FFFF00"/>
              </a:solidFill>
            </a:endParaRP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1800" b="1" dirty="0" smtClean="0">
                <a:solidFill>
                  <a:srgbClr val="FFFF00"/>
                </a:solidFill>
              </a:rPr>
              <a:t>OP- valve (Bruckenberger: 2008=2.280)		Schistek	2.583</a:t>
            </a: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endParaRPr lang="de-DE" sz="1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1353800" cy="1295400"/>
          </a:xfrm>
        </p:spPr>
        <p:txBody>
          <a:bodyPr/>
          <a:lstStyle/>
          <a:p>
            <a:pPr>
              <a:defRPr/>
            </a:pPr>
            <a:r>
              <a:rPr lang="de-DE" sz="3200" b="1" i="0" dirty="0" smtClean="0">
                <a:solidFill>
                  <a:srgbClr val="FFFF00"/>
                </a:solidFill>
              </a:rPr>
              <a:t>       </a:t>
            </a:r>
            <a:r>
              <a:rPr lang="de-DE" sz="4000" b="1" i="0" dirty="0" smtClean="0">
                <a:solidFill>
                  <a:srgbClr val="FFFF00"/>
                </a:solidFill>
              </a:rPr>
              <a:t>	     Coronary Angiography Frequency </a:t>
            </a:r>
            <a:br>
              <a:rPr lang="de-DE" sz="4000" b="1" i="0" dirty="0" smtClean="0">
                <a:solidFill>
                  <a:srgbClr val="FFFF00"/>
                </a:solidFill>
              </a:rPr>
            </a:br>
            <a:r>
              <a:rPr lang="de-DE" sz="4000" b="1" i="0" dirty="0" smtClean="0">
                <a:solidFill>
                  <a:srgbClr val="FFFF00"/>
                </a:solidFill>
              </a:rPr>
              <a:t>            per Million Inhabitants 1992-2010</a:t>
            </a:r>
            <a:endParaRPr lang="de-DE" sz="32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7" y="1412777"/>
          <a:ext cx="9391973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9429750" cy="1162050"/>
          </a:xfrm>
        </p:spPr>
        <p:txBody>
          <a:bodyPr/>
          <a:lstStyle/>
          <a:p>
            <a:pPr>
              <a:defRPr/>
            </a:pPr>
            <a:r>
              <a:rPr lang="de-AT" b="1" i="0" dirty="0" smtClean="0">
                <a:solidFill>
                  <a:srgbClr val="FFFF00"/>
                </a:solidFill>
              </a:rPr>
              <a:t>      </a:t>
            </a:r>
            <a:r>
              <a:rPr lang="de-AT" sz="4000" b="1" i="0" dirty="0" smtClean="0">
                <a:solidFill>
                  <a:srgbClr val="FFFF00"/>
                </a:solidFill>
              </a:rPr>
              <a:t>More Centres, more Tables, but not   	more Angios in Austria 2005-2009?</a:t>
            </a:r>
            <a:endParaRPr lang="de-DE" sz="4000" b="1" i="0" dirty="0">
              <a:solidFill>
                <a:srgbClr val="FFFF00"/>
              </a:solidFill>
            </a:endParaRPr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</p:nvPr>
        </p:nvGraphicFramePr>
        <p:xfrm>
          <a:off x="895029" y="1484784"/>
          <a:ext cx="9391971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99284" y="6248400"/>
            <a:ext cx="5832648" cy="609600"/>
          </a:xfrm>
        </p:spPr>
        <p:txBody>
          <a:bodyPr/>
          <a:lstStyle/>
          <a:p>
            <a:pPr>
              <a:defRPr/>
            </a:pPr>
            <a:r>
              <a:rPr lang="de-DE" sz="2000" b="1" dirty="0" smtClean="0">
                <a:solidFill>
                  <a:srgbClr val="FFFF00"/>
                </a:solidFill>
              </a:rPr>
              <a:t>Volker Mühlberger, </a:t>
            </a:r>
            <a:r>
              <a:rPr lang="de-DE" sz="2000" b="1" dirty="0" smtClean="0">
                <a:solidFill>
                  <a:srgbClr val="FF0000"/>
                </a:solidFill>
              </a:rPr>
              <a:t>Quantity 2009 to 2010?</a:t>
            </a:r>
            <a:endParaRPr lang="de-DE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0591800" cy="1162050"/>
          </a:xfrm>
        </p:spPr>
        <p:txBody>
          <a:bodyPr/>
          <a:lstStyle/>
          <a:p>
            <a:pPr algn="ctr">
              <a:defRPr/>
            </a:pPr>
            <a:r>
              <a:rPr lang="de-DE" sz="3600" b="1" i="0" dirty="0" smtClean="0">
                <a:solidFill>
                  <a:srgbClr val="FFFF00"/>
                </a:solidFill>
              </a:rPr>
              <a:t>NUMBER OF CENTERS WITH </a:t>
            </a:r>
            <a:r>
              <a:rPr lang="de-DE" sz="3600" b="1" i="0" dirty="0" smtClean="0">
                <a:solidFill>
                  <a:schemeClr val="accent6"/>
                </a:solidFill>
              </a:rPr>
              <a:t>&lt;400 CA /year </a:t>
            </a:r>
            <a:r>
              <a:rPr lang="de-DE" sz="3600" b="1" i="0" dirty="0" smtClean="0">
                <a:solidFill>
                  <a:srgbClr val="FFFF00"/>
                </a:solidFill>
              </a:rPr>
              <a:t>vs. </a:t>
            </a:r>
            <a:r>
              <a:rPr lang="de-DE" sz="3600" b="1" i="0" dirty="0" smtClean="0">
                <a:solidFill>
                  <a:srgbClr val="FF0000"/>
                </a:solidFill>
              </a:rPr>
              <a:t>&lt;200 PCI/year </a:t>
            </a:r>
            <a:r>
              <a:rPr lang="de-DE" sz="3600" b="1" i="0" dirty="0" smtClean="0">
                <a:solidFill>
                  <a:srgbClr val="FFFF00"/>
                </a:solidFill>
              </a:rPr>
              <a:t>vs.</a:t>
            </a:r>
            <a:r>
              <a:rPr lang="de-DE" sz="3600" b="1" i="0" dirty="0" smtClean="0">
                <a:solidFill>
                  <a:schemeClr val="bg2"/>
                </a:solidFill>
              </a:rPr>
              <a:t> </a:t>
            </a:r>
            <a:r>
              <a:rPr lang="de-DE" sz="3600" b="1" i="0" dirty="0" smtClean="0">
                <a:solidFill>
                  <a:schemeClr val="bg2"/>
                </a:solidFill>
                <a:effectLst/>
              </a:rPr>
              <a:t>Number of CA/y(*t) </a:t>
            </a:r>
            <a:r>
              <a:rPr lang="de-DE" sz="3600" b="1" i="0" dirty="0" smtClean="0">
                <a:solidFill>
                  <a:srgbClr val="FFFF00"/>
                </a:solidFill>
              </a:rPr>
              <a:t>2000-10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18964" y="1412776"/>
          <a:ext cx="97210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</a:t>
            </a:r>
            <a:r>
              <a:rPr lang="de-DE" dirty="0" smtClean="0"/>
              <a:t>Quality                               Silber 2005 / DiMario 2006; ESC</a:t>
            </a:r>
            <a:endParaRPr lang="de-DE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0"/>
            <a:ext cx="10668000" cy="1371600"/>
          </a:xfrm>
        </p:spPr>
        <p:txBody>
          <a:bodyPr/>
          <a:lstStyle/>
          <a:p>
            <a:pPr algn="ctr">
              <a:defRPr/>
            </a:pPr>
            <a:r>
              <a:rPr lang="de-DE" sz="3600" b="1" i="0" dirty="0" smtClean="0">
                <a:solidFill>
                  <a:srgbClr val="FFFF00"/>
                </a:solidFill>
              </a:rPr>
              <a:t>	NUMBER OF </a:t>
            </a:r>
            <a:r>
              <a:rPr lang="de-DE" sz="3600" b="1" i="0" dirty="0" smtClean="0">
                <a:solidFill>
                  <a:schemeClr val="accent1"/>
                </a:solidFill>
              </a:rPr>
              <a:t>CENTERS</a:t>
            </a:r>
            <a:r>
              <a:rPr lang="de-DE" sz="3600" b="1" i="0" dirty="0" smtClean="0">
                <a:solidFill>
                  <a:schemeClr val="bg2"/>
                </a:solidFill>
              </a:rPr>
              <a:t> </a:t>
            </a:r>
            <a:r>
              <a:rPr lang="de-DE" sz="3600" b="1" i="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WITH &gt; 36 STEMI-    	PCI / year </a:t>
            </a:r>
            <a:r>
              <a:rPr lang="de-DE" sz="3600" b="1" i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3600" b="1" i="0" dirty="0" smtClean="0">
                <a:solidFill>
                  <a:srgbClr val="FFFF00"/>
                </a:solidFill>
              </a:rPr>
              <a:t>vs.</a:t>
            </a:r>
            <a:r>
              <a:rPr lang="de-DE" sz="3600" b="1" i="0" dirty="0" smtClean="0">
                <a:solidFill>
                  <a:schemeClr val="accent1"/>
                </a:solidFill>
              </a:rPr>
              <a:t> </a:t>
            </a:r>
            <a:r>
              <a:rPr lang="de-DE" sz="3600" b="1" i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tables </a:t>
            </a:r>
            <a:r>
              <a:rPr lang="de-DE" sz="3600" b="1" i="0" dirty="0" smtClean="0">
                <a:solidFill>
                  <a:srgbClr val="FFFF00"/>
                </a:solidFill>
              </a:rPr>
              <a:t>2003-2010</a:t>
            </a:r>
            <a:endParaRPr lang="de-DE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18964" y="1412776"/>
          <a:ext cx="9721080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rere Linien">
  <a:themeElements>
    <a:clrScheme name="Mehrere Linien.pot 1">
      <a:dk1>
        <a:srgbClr val="000000"/>
      </a:dk1>
      <a:lt1>
        <a:srgbClr val="FFFFFF"/>
      </a:lt1>
      <a:dk2>
        <a:srgbClr val="008080"/>
      </a:dk2>
      <a:lt2>
        <a:srgbClr val="FFFFFF"/>
      </a:lt2>
      <a:accent1>
        <a:srgbClr val="FF0033"/>
      </a:accent1>
      <a:accent2>
        <a:srgbClr val="3333FF"/>
      </a:accent2>
      <a:accent3>
        <a:srgbClr val="AAC0C0"/>
      </a:accent3>
      <a:accent4>
        <a:srgbClr val="DADADA"/>
      </a:accent4>
      <a:accent5>
        <a:srgbClr val="FFAAAD"/>
      </a:accent5>
      <a:accent6>
        <a:srgbClr val="2D2DE7"/>
      </a:accent6>
      <a:hlink>
        <a:srgbClr val="CBCBCB"/>
      </a:hlink>
      <a:folHlink>
        <a:srgbClr val="00CCCC"/>
      </a:folHlink>
    </a:clrScheme>
    <a:fontScheme name="Mehrere Linien.po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6000" b="1" i="1" u="none" strike="noStrike" cap="none" normalizeH="0" baseline="0" smtClean="0">
            <a:ln>
              <a:noFill/>
            </a:ln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6000" b="1" i="1" u="none" strike="noStrike" cap="none" normalizeH="0" baseline="0" smtClean="0">
            <a:ln>
              <a:noFill/>
            </a:ln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Mehrere Linien.pot 1">
        <a:dk1>
          <a:srgbClr val="000000"/>
        </a:dk1>
        <a:lt1>
          <a:srgbClr val="FFFFFF"/>
        </a:lt1>
        <a:dk2>
          <a:srgbClr val="008080"/>
        </a:dk2>
        <a:lt2>
          <a:srgbClr val="FFFFFF"/>
        </a:lt2>
        <a:accent1>
          <a:srgbClr val="FF0033"/>
        </a:accent1>
        <a:accent2>
          <a:srgbClr val="3333FF"/>
        </a:accent2>
        <a:accent3>
          <a:srgbClr val="AAC0C0"/>
        </a:accent3>
        <a:accent4>
          <a:srgbClr val="DADADA"/>
        </a:accent4>
        <a:accent5>
          <a:srgbClr val="FFAAAD"/>
        </a:accent5>
        <a:accent6>
          <a:srgbClr val="2D2DE7"/>
        </a:accent6>
        <a:hlink>
          <a:srgbClr val="CBCBCB"/>
        </a:hlink>
        <a:folHlink>
          <a:srgbClr val="00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hrere Linien.pot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9FF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FFFF"/>
        </a:accent5>
        <a:accent6>
          <a:srgbClr val="B9B9E7"/>
        </a:accent6>
        <a:hlink>
          <a:srgbClr val="CCE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hrere Linien.po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hrere Linien.pot 4">
        <a:dk1>
          <a:srgbClr val="000000"/>
        </a:dk1>
        <a:lt1>
          <a:srgbClr val="FFFFFF"/>
        </a:lt1>
        <a:dk2>
          <a:srgbClr val="000080"/>
        </a:dk2>
        <a:lt2>
          <a:srgbClr val="FFFFFF"/>
        </a:lt2>
        <a:accent1>
          <a:srgbClr val="00FFCC"/>
        </a:accent1>
        <a:accent2>
          <a:srgbClr val="9933FF"/>
        </a:accent2>
        <a:accent3>
          <a:srgbClr val="AAAAC0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CC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hrere Linien.pot 5">
        <a:dk1>
          <a:srgbClr val="000000"/>
        </a:dk1>
        <a:lt1>
          <a:srgbClr val="FFFFFF"/>
        </a:lt1>
        <a:dk2>
          <a:srgbClr val="990066"/>
        </a:dk2>
        <a:lt2>
          <a:srgbClr val="FFFFFF"/>
        </a:lt2>
        <a:accent1>
          <a:srgbClr val="FF9966"/>
        </a:accent1>
        <a:accent2>
          <a:srgbClr val="009966"/>
        </a:accent2>
        <a:accent3>
          <a:srgbClr val="CAAAB8"/>
        </a:accent3>
        <a:accent4>
          <a:srgbClr val="DADADA"/>
        </a:accent4>
        <a:accent5>
          <a:srgbClr val="FFCAB8"/>
        </a:accent5>
        <a:accent6>
          <a:srgbClr val="008A5C"/>
        </a:accent6>
        <a:hlink>
          <a:srgbClr val="3333CC"/>
        </a:hlink>
        <a:folHlink>
          <a:srgbClr val="FF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hrere Linien.pot 6">
        <a:dk1>
          <a:srgbClr val="000000"/>
        </a:dk1>
        <a:lt1>
          <a:srgbClr val="FFFFE1"/>
        </a:lt1>
        <a:dk2>
          <a:srgbClr val="000000"/>
        </a:dk2>
        <a:lt2>
          <a:srgbClr val="FFFFCC"/>
        </a:lt2>
        <a:accent1>
          <a:srgbClr val="FF9933"/>
        </a:accent1>
        <a:accent2>
          <a:srgbClr val="9999FF"/>
        </a:accent2>
        <a:accent3>
          <a:srgbClr val="FFFFEE"/>
        </a:accent3>
        <a:accent4>
          <a:srgbClr val="000000"/>
        </a:accent4>
        <a:accent5>
          <a:srgbClr val="FFCAAD"/>
        </a:accent5>
        <a:accent6>
          <a:srgbClr val="8A8AE7"/>
        </a:accent6>
        <a:hlink>
          <a:srgbClr val="FFCC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C:\MSOffice\Vorlagen\Präsentationslayouts\Mehrere Linien.pot</Template>
  <TotalTime>0</TotalTime>
  <Words>532</Words>
  <Application>Microsoft Office PowerPoint</Application>
  <PresentationFormat>35-mm-Dias</PresentationFormat>
  <Paragraphs>165</Paragraphs>
  <Slides>48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48</vt:i4>
      </vt:variant>
    </vt:vector>
  </HeadingPairs>
  <TitlesOfParts>
    <vt:vector size="51" baseType="lpstr">
      <vt:lpstr>Mehrere Linien</vt:lpstr>
      <vt:lpstr>Diagramm</vt:lpstr>
      <vt:lpstr>ClipArt</vt:lpstr>
      <vt:lpstr> Österr.Kardiol.Gesellschaft 1990–2011  Arbeitsgruppe Intervent. Kardiologie</vt:lpstr>
      <vt:lpstr>           Contact and References:</vt:lpstr>
      <vt:lpstr>   AUSTRIAN  ANGIOGRAPHY           +/- PCI- CENTERS  2011</vt:lpstr>
      <vt:lpstr> Wunschliste AUDIT  2012</vt:lpstr>
      <vt:lpstr> AUSTRIA       2009  /   2010</vt:lpstr>
      <vt:lpstr>             Coronary Angiography Frequency              per Million Inhabitants 1992-2010</vt:lpstr>
      <vt:lpstr>      More Centres, more Tables, but not    more Angios in Austria 2005-2009?</vt:lpstr>
      <vt:lpstr>NUMBER OF CENTERS WITH &lt;400 CA /year vs. &lt;200 PCI/year vs. Number of CA/y(*t) 2000-10</vt:lpstr>
      <vt:lpstr> NUMBER OF CENTERS WITH &gt; 36 STEMI-     PCI / year  vs. Number of tables 2003-2010</vt:lpstr>
      <vt:lpstr>Folie 10</vt:lpstr>
      <vt:lpstr>  PCI Frequency in Austria 2006-2010  according to acute or non-acute Indications</vt:lpstr>
      <vt:lpstr> Case load per physician  PCI / CA (AU / CH)</vt:lpstr>
      <vt:lpstr>% PCI/ CA  1992-2010 (AU/CH/D/CZ)</vt:lpstr>
      <vt:lpstr>Ratio of: CABG-OP+PCI /  per Angiography in AU CH  D</vt:lpstr>
      <vt:lpstr> PCI during Diagnostic Angio (%)    in Austria / Switzerland / EU</vt:lpstr>
      <vt:lpstr>      %-multivessel PCI   Austria / EU / CH</vt:lpstr>
      <vt:lpstr> PCI Hospital-Mortality (%) in   Austria, Switzerland,Germany, EU</vt:lpstr>
      <vt:lpstr> PCI -Mortality (%) in Austria   (non-acute  PCI)  *ref.= only</vt:lpstr>
      <vt:lpstr>PCI -Mortality (%) in Austria (acute / non-acute PCI) ref.=overall-mortality</vt:lpstr>
      <vt:lpstr>PCI -Mortality (%) in Austria (acute = without /with shock PCI) ref.=overall-mortality</vt:lpstr>
      <vt:lpstr>PCI -Mortality (%) in Austria (non-acute /  without /with shock PCI) ref.=overall-mortality</vt:lpstr>
      <vt:lpstr> Number of  PCI (n) for Myocardial  Infarction in AU, CH </vt:lpstr>
      <vt:lpstr> STEMI PCI / acute PCI/ STEMI %    (n=) Austria 2007 / 2008 / 2009 / 2010</vt:lpstr>
      <vt:lpstr>                       ACUTE  PCI (% of total PCI) in    AU, CZ, EU, CH (=STEMI  only)   </vt:lpstr>
      <vt:lpstr> Ratio of emergency CABG due to         PCI (%): Austria/Switzerland/EU</vt:lpstr>
      <vt:lpstr>       EMERGENCY  CABG  AFTER       PCI (%): MORTALITY in Austria</vt:lpstr>
      <vt:lpstr> Ratio of STENTING per PCI   (%)  in AU/CH/D/CZ</vt:lpstr>
      <vt:lpstr> %  GP IIb/IIIa for PCI (AU/CH)  % ThrombinInhibitor (TI in AU)</vt:lpstr>
      <vt:lpstr>Infarction as Complication (%) after  PCI in Austria, CH, D, EU</vt:lpstr>
      <vt:lpstr>DRUG  ELUTING  STENTS (DES)       in AU,CH,D,EU-CZ  (% of stents)</vt:lpstr>
      <vt:lpstr>   DRUG  ELUTING  STENTS (DES)    in Austria  (n) 2002 – 2010</vt:lpstr>
      <vt:lpstr> DRUG  ELUTING  STENTS (DES/PCI)           versus REDO/PCI in Austria  (%)</vt:lpstr>
      <vt:lpstr>STENT REDO: Thrombus (n/%)  versus    chronic Restenosis (n) in Austria</vt:lpstr>
      <vt:lpstr>  Puncture site closing devices     (% of PCI in AU/CH)</vt:lpstr>
      <vt:lpstr>     Brachial/Radial Approach (n=)  37 Centers Austria 2008           </vt:lpstr>
      <vt:lpstr>Non- femoral Approach (%  of  PCI)    in AU/ french or german-CH)</vt:lpstr>
      <vt:lpstr>Ablation (n) / Electrophysiology (n; %) and Implantations in Austrian CathLabs </vt:lpstr>
      <vt:lpstr>NEW DEVICES I, Austria 2002-2010</vt:lpstr>
      <vt:lpstr>NEW DEVICES II, Austria 2002-2010</vt:lpstr>
      <vt:lpstr>  NEWER and OLDER DEVICES   Austria 1992 -2010</vt:lpstr>
      <vt:lpstr>   NEW  DEVICES   Austria 2002 – 2010 („loser“)</vt:lpstr>
      <vt:lpstr>        Transcatheter aortic valve implantation   (TAVI; n=) in AU, CH -2010</vt:lpstr>
      <vt:lpstr>benchmarking: over the years</vt:lpstr>
      <vt:lpstr>benchmarking: over the centres 2010</vt:lpstr>
      <vt:lpstr>benchmarking: over the centres 2010</vt:lpstr>
      <vt:lpstr>.</vt:lpstr>
      <vt:lpstr> 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Zwischenbericht</dc:title>
  <dc:creator>Prof. Dr. Volker Mühlberger</dc:creator>
  <cp:lastModifiedBy>TILAK</cp:lastModifiedBy>
  <cp:revision>1045</cp:revision>
  <cp:lastPrinted>2003-09-10T05:37:35Z</cp:lastPrinted>
  <dcterms:created xsi:type="dcterms:W3CDTF">1995-06-02T21:45:10Z</dcterms:created>
  <dcterms:modified xsi:type="dcterms:W3CDTF">2011-11-11T13:56:59Z</dcterms:modified>
</cp:coreProperties>
</file>