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6.xml" ContentType="application/vnd.openxmlformats-officedocument.themeOverride+xml"/>
  <Override PartName="/ppt/charts/chart12.xml" ContentType="application/vnd.openxmlformats-officedocument.drawingml.chart+xml"/>
  <Override PartName="/ppt/theme/themeOverride7.xml" ContentType="application/vnd.openxmlformats-officedocument.themeOverride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9.xml" ContentType="application/vnd.openxmlformats-officedocument.drawingml.chart+xml"/>
  <Override PartName="/ppt/theme/themeOverride8.xml" ContentType="application/vnd.openxmlformats-officedocument.themeOverride+xml"/>
  <Override PartName="/ppt/charts/chart20.xml" ContentType="application/vnd.openxmlformats-officedocument.drawingml.chart+xml"/>
  <Override PartName="/ppt/theme/themeOverride9.xml" ContentType="application/vnd.openxmlformats-officedocument.themeOverr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notesSlides/notesSlide5.xml" ContentType="application/vnd.openxmlformats-officedocument.presentationml.notesSlide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409" r:id="rId2"/>
    <p:sldId id="427" r:id="rId3"/>
    <p:sldId id="459" r:id="rId4"/>
    <p:sldId id="429" r:id="rId5"/>
    <p:sldId id="464" r:id="rId6"/>
    <p:sldId id="428" r:id="rId7"/>
    <p:sldId id="279" r:id="rId8"/>
    <p:sldId id="430" r:id="rId9"/>
    <p:sldId id="382" r:id="rId10"/>
    <p:sldId id="440" r:id="rId11"/>
    <p:sldId id="405" r:id="rId12"/>
    <p:sldId id="443" r:id="rId13"/>
    <p:sldId id="434" r:id="rId14"/>
    <p:sldId id="466" r:id="rId15"/>
    <p:sldId id="314" r:id="rId16"/>
    <p:sldId id="438" r:id="rId17"/>
    <p:sldId id="418" r:id="rId18"/>
    <p:sldId id="426" r:id="rId19"/>
    <p:sldId id="352" r:id="rId20"/>
    <p:sldId id="465" r:id="rId21"/>
    <p:sldId id="377" r:id="rId22"/>
    <p:sldId id="422" r:id="rId23"/>
    <p:sldId id="435" r:id="rId24"/>
    <p:sldId id="372" r:id="rId25"/>
    <p:sldId id="445" r:id="rId26"/>
    <p:sldId id="404" r:id="rId27"/>
    <p:sldId id="467" r:id="rId28"/>
    <p:sldId id="451" r:id="rId29"/>
    <p:sldId id="452" r:id="rId30"/>
    <p:sldId id="448" r:id="rId31"/>
    <p:sldId id="456" r:id="rId32"/>
    <p:sldId id="447" r:id="rId33"/>
    <p:sldId id="449" r:id="rId34"/>
    <p:sldId id="458" r:id="rId35"/>
    <p:sldId id="453" r:id="rId36"/>
    <p:sldId id="450" r:id="rId37"/>
    <p:sldId id="454" r:id="rId38"/>
    <p:sldId id="402" r:id="rId39"/>
    <p:sldId id="273" r:id="rId40"/>
    <p:sldId id="455" r:id="rId41"/>
  </p:sldIdLst>
  <p:sldSz cx="10287000" cy="6858000" type="35mm"/>
  <p:notesSz cx="9947275" cy="68580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6000" b="1" i="1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b="1" i="1" kern="1200">
        <a:solidFill>
          <a:schemeClr val="bg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201" userDrawn="1">
          <p15:clr>
            <a:srgbClr val="A4A3A4"/>
          </p15:clr>
        </p15:guide>
        <p15:guide id="2" pos="422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ibu" initials="F" lastIdx="2" clrIdx="0">
    <p:extLst>
      <p:ext uri="{19B8F6BF-5375-455C-9EA6-DF929625EA0E}">
        <p15:presenceInfo xmlns:p15="http://schemas.microsoft.com/office/powerpoint/2012/main" userId="Fibu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7" autoAdjust="0"/>
  </p:normalViewPr>
  <p:slideViewPr>
    <p:cSldViewPr>
      <p:cViewPr varScale="1">
        <p:scale>
          <a:sx n="68" d="100"/>
          <a:sy n="68" d="100"/>
        </p:scale>
        <p:origin x="168" y="66"/>
      </p:cViewPr>
      <p:guideLst>
        <p:guide orient="horz" pos="2160"/>
        <p:guide pos="3240"/>
      </p:guideLst>
    </p:cSldViewPr>
  </p:slideViewPr>
  <p:outlineViewPr>
    <p:cViewPr>
      <p:scale>
        <a:sx n="33" d="100"/>
        <a:sy n="33" d="100"/>
      </p:scale>
      <p:origin x="0" y="-125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4746"/>
    </p:cViewPr>
  </p:sorterViewPr>
  <p:notesViewPr>
    <p:cSldViewPr>
      <p:cViewPr varScale="1">
        <p:scale>
          <a:sx n="36" d="100"/>
          <a:sy n="36" d="100"/>
        </p:scale>
        <p:origin x="-1083" y="-87"/>
      </p:cViewPr>
      <p:guideLst>
        <p:guide orient="horz" pos="1201"/>
        <p:guide pos="4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6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7.xm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9.xlsx"/><Relationship Id="rId1" Type="http://schemas.openxmlformats.org/officeDocument/2006/relationships/themeOverride" Target="../theme/themeOverride9.xm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8287166072560255"/>
          <c:y val="5.6312206642160134E-2"/>
          <c:w val="0.65167178563565831"/>
          <c:h val="0.7917256796319616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 8.1-8.9 (MI)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14"/>
          </c:marke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Sheet1!$B$2:$AC$2</c:f>
              <c:numCache>
                <c:formatCode>General</c:formatCode>
                <c:ptCount val="28"/>
                <c:pt idx="0">
                  <c:v>2351</c:v>
                </c:pt>
                <c:pt idx="1">
                  <c:v>2721</c:v>
                </c:pt>
                <c:pt idx="2">
                  <c:v>2637</c:v>
                </c:pt>
                <c:pt idx="3">
                  <c:v>2996</c:v>
                </c:pt>
                <c:pt idx="4">
                  <c:v>3296</c:v>
                </c:pt>
                <c:pt idx="5">
                  <c:v>3726</c:v>
                </c:pt>
                <c:pt idx="6">
                  <c:v>3927</c:v>
                </c:pt>
                <c:pt idx="7">
                  <c:v>4082</c:v>
                </c:pt>
                <c:pt idx="8">
                  <c:v>4417</c:v>
                </c:pt>
                <c:pt idx="9">
                  <c:v>4803</c:v>
                </c:pt>
                <c:pt idx="10">
                  <c:v>5093</c:v>
                </c:pt>
                <c:pt idx="11">
                  <c:v>5415</c:v>
                </c:pt>
                <c:pt idx="12">
                  <c:v>5510</c:v>
                </c:pt>
                <c:pt idx="13">
                  <c:v>6009</c:v>
                </c:pt>
                <c:pt idx="14">
                  <c:v>6104</c:v>
                </c:pt>
                <c:pt idx="15">
                  <c:v>6296</c:v>
                </c:pt>
                <c:pt idx="16">
                  <c:v>6180</c:v>
                </c:pt>
                <c:pt idx="17">
                  <c:v>6212</c:v>
                </c:pt>
                <c:pt idx="18">
                  <c:v>6580</c:v>
                </c:pt>
                <c:pt idx="19">
                  <c:v>6383</c:v>
                </c:pt>
                <c:pt idx="20">
                  <c:v>6295</c:v>
                </c:pt>
                <c:pt idx="21">
                  <c:v>6473</c:v>
                </c:pt>
                <c:pt idx="22">
                  <c:v>6534</c:v>
                </c:pt>
                <c:pt idx="23">
                  <c:v>6305</c:v>
                </c:pt>
                <c:pt idx="24">
                  <c:v>6468</c:v>
                </c:pt>
                <c:pt idx="25">
                  <c:v>6422</c:v>
                </c:pt>
                <c:pt idx="26">
                  <c:v>6353</c:v>
                </c:pt>
                <c:pt idx="27">
                  <c:v>6827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955-4D49-AABF-DFC0B7798C13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 7.4-8.6 (MI)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Sheet1!$B$3:$AC$3</c:f>
              <c:numCache>
                <c:formatCode>General</c:formatCode>
                <c:ptCount val="28"/>
                <c:pt idx="0">
                  <c:v>2110</c:v>
                </c:pt>
                <c:pt idx="1">
                  <c:v>2602</c:v>
                </c:pt>
                <c:pt idx="2">
                  <c:v>3031</c:v>
                </c:pt>
                <c:pt idx="3">
                  <c:v>3307</c:v>
                </c:pt>
                <c:pt idx="4">
                  <c:v>3508</c:v>
                </c:pt>
                <c:pt idx="5">
                  <c:v>3632</c:v>
                </c:pt>
                <c:pt idx="6">
                  <c:v>4000</c:v>
                </c:pt>
                <c:pt idx="7">
                  <c:v>3900</c:v>
                </c:pt>
                <c:pt idx="8">
                  <c:v>4235</c:v>
                </c:pt>
                <c:pt idx="9">
                  <c:v>4300</c:v>
                </c:pt>
                <c:pt idx="10">
                  <c:v>4398</c:v>
                </c:pt>
                <c:pt idx="11">
                  <c:v>4490</c:v>
                </c:pt>
                <c:pt idx="12">
                  <c:v>4745</c:v>
                </c:pt>
                <c:pt idx="13">
                  <c:v>4885</c:v>
                </c:pt>
                <c:pt idx="14">
                  <c:v>4904</c:v>
                </c:pt>
                <c:pt idx="15">
                  <c:v>5012</c:v>
                </c:pt>
                <c:pt idx="16">
                  <c:v>5145</c:v>
                </c:pt>
                <c:pt idx="17">
                  <c:v>5620</c:v>
                </c:pt>
                <c:pt idx="18">
                  <c:v>5763</c:v>
                </c:pt>
                <c:pt idx="19">
                  <c:v>5537</c:v>
                </c:pt>
                <c:pt idx="20">
                  <c:v>5650</c:v>
                </c:pt>
                <c:pt idx="21">
                  <c:v>5821</c:v>
                </c:pt>
                <c:pt idx="22">
                  <c:v>6226</c:v>
                </c:pt>
                <c:pt idx="23">
                  <c:v>6001</c:v>
                </c:pt>
                <c:pt idx="24">
                  <c:v>6445</c:v>
                </c:pt>
                <c:pt idx="25">
                  <c:v>6274</c:v>
                </c:pt>
                <c:pt idx="26">
                  <c:v>6664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955-4D49-AABF-DFC0B7798C13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 82.2-80.8-82.8(MI)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3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Sheet1!$B$4:$AC$4</c:f>
              <c:numCache>
                <c:formatCode>General</c:formatCode>
                <c:ptCount val="28"/>
                <c:pt idx="8">
                  <c:v>7239</c:v>
                </c:pt>
                <c:pt idx="9">
                  <c:v>7425</c:v>
                </c:pt>
                <c:pt idx="10">
                  <c:v>7834</c:v>
                </c:pt>
                <c:pt idx="11">
                  <c:v>7943</c:v>
                </c:pt>
                <c:pt idx="12">
                  <c:v>8674</c:v>
                </c:pt>
                <c:pt idx="13">
                  <c:v>9366</c:v>
                </c:pt>
                <c:pt idx="14">
                  <c:v>9798</c:v>
                </c:pt>
                <c:pt idx="15">
                  <c:v>10125</c:v>
                </c:pt>
                <c:pt idx="16">
                  <c:v>10409</c:v>
                </c:pt>
                <c:pt idx="17">
                  <c:v>10579</c:v>
                </c:pt>
                <c:pt idx="18">
                  <c:v>10783</c:v>
                </c:pt>
                <c:pt idx="19">
                  <c:v>10634</c:v>
                </c:pt>
                <c:pt idx="20">
                  <c:v>10485</c:v>
                </c:pt>
                <c:pt idx="21">
                  <c:v>10960</c:v>
                </c:pt>
                <c:pt idx="22">
                  <c:v>11170</c:v>
                </c:pt>
                <c:pt idx="23">
                  <c:v>11100</c:v>
                </c:pt>
                <c:pt idx="24">
                  <c:v>10930</c:v>
                </c:pt>
                <c:pt idx="25">
                  <c:v>10640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955-4D49-AABF-DFC0B7798C13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 10.0 - 10.5    (MI)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Sheet1!$B$5:$AC$5</c:f>
              <c:numCache>
                <c:formatCode>General</c:formatCode>
                <c:ptCount val="28"/>
                <c:pt idx="14">
                  <c:v>5667</c:v>
                </c:pt>
                <c:pt idx="16">
                  <c:v>5639</c:v>
                </c:pt>
                <c:pt idx="17">
                  <c:v>5790</c:v>
                </c:pt>
                <c:pt idx="18">
                  <c:v>5288</c:v>
                </c:pt>
                <c:pt idx="19">
                  <c:v>5177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F955-4D49-AABF-DFC0B7798C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616832"/>
        <c:axId val="118618752"/>
      </c:scatterChart>
      <c:valAx>
        <c:axId val="11861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100" b="1" i="0" baseline="0"/>
            </a:pPr>
            <a:endParaRPr lang="de-DE"/>
          </a:p>
        </c:txPr>
        <c:crossAx val="118618752"/>
        <c:crosses val="autoZero"/>
        <c:crossBetween val="midCat"/>
        <c:majorUnit val="1"/>
      </c:valAx>
      <c:valAx>
        <c:axId val="1186187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8616832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1.3522185381070076E-3"/>
          <c:y val="0.35695882143230545"/>
          <c:w val="0.25292886341587267"/>
          <c:h val="0.47252993170003565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46255347034159E-2"/>
          <c:y val="4.6466170895304755E-2"/>
          <c:w val="0.89471729146971324"/>
          <c:h val="0.8378752308739185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Tabelle1!$B$2:$B$8</c:f>
              <c:numCache>
                <c:formatCode>General</c:formatCode>
                <c:ptCount val="7"/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5-4F22-854E-6B0D5AEE960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% of reporting crossover /per TRA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numRef>
              <c:f>Tabelle1!$A$2:$A$8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Tabelle1!$C$2:$C$8</c:f>
              <c:numCache>
                <c:formatCode>General</c:formatCode>
                <c:ptCount val="7"/>
                <c:pt idx="0">
                  <c:v>8.9</c:v>
                </c:pt>
                <c:pt idx="1">
                  <c:v>10</c:v>
                </c:pt>
                <c:pt idx="2">
                  <c:v>9.3000000000000007</c:v>
                </c:pt>
                <c:pt idx="3">
                  <c:v>8.3000000000000007</c:v>
                </c:pt>
                <c:pt idx="4">
                  <c:v>8.2799999999999994</c:v>
                </c:pt>
                <c:pt idx="5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25-4F22-854E-6B0D5AEE96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262528"/>
        <c:axId val="128264064"/>
      </c:barChart>
      <c:catAx>
        <c:axId val="12826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128264064"/>
        <c:crosses val="autoZero"/>
        <c:auto val="1"/>
        <c:lblAlgn val="ctr"/>
        <c:lblOffset val="100"/>
        <c:noMultiLvlLbl val="0"/>
      </c:catAx>
      <c:valAx>
        <c:axId val="1282640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128262528"/>
        <c:crosses val="autoZero"/>
        <c:crossBetween val="between"/>
      </c:valAx>
    </c:plotArea>
    <c:legend>
      <c:legendPos val="t"/>
      <c:legendEntry>
        <c:idx val="0"/>
        <c:delete val="1"/>
      </c:legendEntry>
      <c:legendEntry>
        <c:idx val="1"/>
        <c:txPr>
          <a:bodyPr/>
          <a:lstStyle/>
          <a:p>
            <a:pPr>
              <a:defRPr sz="2400" b="1" baseline="0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3.4470218246854825E-2"/>
          <c:y val="3.7037037037037035E-2"/>
          <c:w val="0.83667763073121681"/>
          <c:h val="0.14235029649071643"/>
        </c:manualLayout>
      </c:layout>
      <c:overlay val="0"/>
      <c:txPr>
        <a:bodyPr/>
        <a:lstStyle/>
        <a:p>
          <a:pPr>
            <a:defRPr sz="2400" b="1" baseline="0">
              <a:solidFill>
                <a:srgbClr val="FFFF00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195455863795166"/>
          <c:y val="0.10092114783300819"/>
          <c:w val="0.70572569850080458"/>
          <c:h val="0.79299141226201286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47625">
              <a:noFill/>
            </a:ln>
          </c:spPr>
          <c:marker>
            <c:symbol val="diamond"/>
            <c:size val="12"/>
          </c:marker>
          <c:xVal>
            <c:numRef>
              <c:f>Sheet1!$B$1:$L$1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xVal>
          <c:yVal>
            <c:numRef>
              <c:f>Sheet1!$B$2:$L$2</c:f>
              <c:numCache>
                <c:formatCode>General</c:formatCode>
                <c:ptCount val="11"/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67-4F99-91AB-907F5871782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adhoc PCI during CAG</c:v>
                </c:pt>
              </c:strCache>
            </c:strRef>
          </c:tx>
          <c:spPr>
            <a:ln w="47625">
              <a:noFill/>
            </a:ln>
          </c:spPr>
          <c:marker>
            <c:symbol val="square"/>
            <c:size val="10"/>
          </c:marker>
          <c:dLbls>
            <c:dLbl>
              <c:idx val="3"/>
              <c:layout>
                <c:manualLayout>
                  <c:x val="-0.15888569514474701"/>
                  <c:y val="-7.8106416371676243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>
                        <a:solidFill>
                          <a:schemeClr val="accent6"/>
                        </a:solidFill>
                      </a:rPr>
                      <a:t>adhoc PCI during CAG </a:t>
                    </a:r>
                    <a:endParaRPr lang="en-US" b="1" i="0" baseline="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677853809615278"/>
                      <c:h val="0.1118685447387879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4-E851-4882-B059-91B684D9E9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Sheet1!$B$1:$L$1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xVal>
          <c:yVal>
            <c:numRef>
              <c:f>Sheet1!$B$3:$L$3</c:f>
              <c:numCache>
                <c:formatCode>General</c:formatCode>
                <c:ptCount val="11"/>
                <c:pt idx="0">
                  <c:v>84.5</c:v>
                </c:pt>
                <c:pt idx="1">
                  <c:v>84.8</c:v>
                </c:pt>
                <c:pt idx="2">
                  <c:v>82.3</c:v>
                </c:pt>
                <c:pt idx="3">
                  <c:v>84.7</c:v>
                </c:pt>
                <c:pt idx="4">
                  <c:v>84.1</c:v>
                </c:pt>
                <c:pt idx="5">
                  <c:v>84.4</c:v>
                </c:pt>
                <c:pt idx="6">
                  <c:v>78.3</c:v>
                </c:pt>
                <c:pt idx="7">
                  <c:v>77.400000000000006</c:v>
                </c:pt>
                <c:pt idx="8">
                  <c:v>75</c:v>
                </c:pt>
                <c:pt idx="9">
                  <c:v>72.58</c:v>
                </c:pt>
                <c:pt idx="10">
                  <c:v>75.5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C67-4F99-91AB-907F5871782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diagnostic radial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3"/>
            <c:spPr>
              <a:solidFill>
                <a:srgbClr val="FFFF00"/>
              </a:solidFill>
            </c:spPr>
          </c:marker>
          <c:dPt>
            <c:idx val="10"/>
            <c:marker>
              <c:symbol val="triangle"/>
              <c:size val="10"/>
            </c:marker>
            <c:bubble3D val="0"/>
            <c:extLst>
              <c:ext xmlns:c16="http://schemas.microsoft.com/office/drawing/2014/chart" uri="{C3380CC4-5D6E-409C-BE32-E72D297353CC}">
                <c16:uniqueId val="{00000003-E851-4882-B059-91B684D9E983}"/>
              </c:ext>
            </c:extLst>
          </c:dPt>
          <c:dPt>
            <c:idx val="22"/>
            <c:marker>
              <c:spPr>
                <a:solidFill>
                  <a:srgbClr val="FFFF00">
                    <a:alpha val="99000"/>
                  </a:srgbClr>
                </a:solidFill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FC67-4F99-91AB-907F5871782B}"/>
              </c:ext>
            </c:extLst>
          </c:dPt>
          <c:dLbls>
            <c:dLbl>
              <c:idx val="2"/>
              <c:layout>
                <c:manualLayout>
                  <c:x val="-0.16564678855516185"/>
                  <c:y val="-0.13857590001426429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i="0" u="none" strike="noStrike" kern="1200" baseline="0" dirty="0">
                        <a:solidFill>
                          <a:srgbClr val="FFFF00"/>
                        </a:solidFill>
                      </a:rPr>
                      <a:t>Diagnostic Radial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746954100800131"/>
                      <c:h val="0.1118685447387879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BE3E-4816-8CE4-707348535E5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Sheet1!$B$1:$L$1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  <c:pt idx="10">
                  <c:v>2019</c:v>
                </c:pt>
              </c:numCache>
            </c:numRef>
          </c:xVal>
          <c:yVal>
            <c:numRef>
              <c:f>Sheet1!$B$4:$L$4</c:f>
              <c:numCache>
                <c:formatCode>General</c:formatCode>
                <c:ptCount val="11"/>
                <c:pt idx="2">
                  <c:v>18</c:v>
                </c:pt>
                <c:pt idx="3">
                  <c:v>23</c:v>
                </c:pt>
                <c:pt idx="4">
                  <c:v>34</c:v>
                </c:pt>
                <c:pt idx="5">
                  <c:v>37</c:v>
                </c:pt>
                <c:pt idx="6">
                  <c:v>50</c:v>
                </c:pt>
                <c:pt idx="7">
                  <c:v>56.1</c:v>
                </c:pt>
                <c:pt idx="8">
                  <c:v>62.02</c:v>
                </c:pt>
                <c:pt idx="9">
                  <c:v>64.8</c:v>
                </c:pt>
                <c:pt idx="10">
                  <c:v>73.599999999999994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A-FC67-4F99-91AB-907F587178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059264"/>
        <c:axId val="128128128"/>
      </c:scatterChart>
      <c:valAx>
        <c:axId val="128059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00" b="1" i="0" baseline="0"/>
            </a:pPr>
            <a:endParaRPr lang="de-DE"/>
          </a:p>
        </c:txPr>
        <c:crossAx val="128128128"/>
        <c:crosses val="autoZero"/>
        <c:crossBetween val="midCat"/>
        <c:majorUnit val="1"/>
      </c:valAx>
      <c:valAx>
        <c:axId val="128128128"/>
        <c:scaling>
          <c:orientation val="minMax"/>
          <c:max val="1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28059264"/>
        <c:crosses val="autoZero"/>
        <c:crossBetween val="midCat"/>
      </c:valAx>
      <c:spPr>
        <a:noFill/>
        <a:ln w="3175">
          <a:solidFill>
            <a:srgbClr val="FF0033"/>
          </a:solidFill>
        </a:ln>
      </c:spPr>
    </c:plotArea>
    <c:legend>
      <c:legendPos val="l"/>
      <c:legendEntry>
        <c:idx val="0"/>
        <c:delete val="1"/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4146792052230715"/>
          <c:w val="0.15968946670624659"/>
          <c:h val="0.48558681685900312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105701763165392"/>
          <c:y val="8.5327960430062424E-2"/>
          <c:w val="0.78185241608471567"/>
          <c:h val="0.7648502670282358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Sheet1!$A$2:$I$2</c:f>
              <c:strCache>
                <c:ptCount val="9"/>
                <c:pt idx="0">
                  <c:v>AU (n=)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17"/>
          </c:marker>
          <c:xVal>
            <c:numRef>
              <c:f>Sheet1!$J$1:$S$1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xVal>
          <c:yVal>
            <c:numRef>
              <c:f>Sheet1!$J$2:$S$2</c:f>
              <c:numCache>
                <c:formatCode>General</c:formatCode>
                <c:ptCount val="10"/>
                <c:pt idx="0">
                  <c:v>912</c:v>
                </c:pt>
                <c:pt idx="1">
                  <c:v>830</c:v>
                </c:pt>
                <c:pt idx="2">
                  <c:v>989</c:v>
                </c:pt>
                <c:pt idx="3">
                  <c:v>1081</c:v>
                </c:pt>
                <c:pt idx="4">
                  <c:v>1175</c:v>
                </c:pt>
                <c:pt idx="5">
                  <c:v>1454</c:v>
                </c:pt>
                <c:pt idx="6">
                  <c:v>1922</c:v>
                </c:pt>
                <c:pt idx="7">
                  <c:v>1920</c:v>
                </c:pt>
                <c:pt idx="8">
                  <c:v>1626</c:v>
                </c:pt>
                <c:pt idx="9">
                  <c:v>1561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5F8-42FA-8C60-21C0711C3B73}"/>
            </c:ext>
          </c:extLst>
        </c:ser>
        <c:ser>
          <c:idx val="1"/>
          <c:order val="1"/>
          <c:tx>
            <c:strRef>
              <c:f>Sheet1!$A$3:$I$3</c:f>
              <c:strCache>
                <c:ptCount val="9"/>
                <c:pt idx="0">
                  <c:v>% x 100</c:v>
                </c:pt>
              </c:strCache>
            </c:strRef>
          </c:tx>
          <c:spPr>
            <a:ln w="47625">
              <a:noFill/>
            </a:ln>
          </c:spPr>
          <c:marker>
            <c:symbol val="square"/>
            <c:size val="8"/>
          </c:marker>
          <c:xVal>
            <c:numRef>
              <c:f>Sheet1!$J$1:$S$1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xVal>
          <c:yVal>
            <c:numRef>
              <c:f>Sheet1!$J$3:$S$3</c:f>
              <c:numCache>
                <c:formatCode>General</c:formatCode>
                <c:ptCount val="10"/>
                <c:pt idx="6">
                  <c:v>1140</c:v>
                </c:pt>
                <c:pt idx="7">
                  <c:v>1240</c:v>
                </c:pt>
                <c:pt idx="8">
                  <c:v>1051</c:v>
                </c:pt>
                <c:pt idx="9">
                  <c:v>1010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5F8-42FA-8C60-21C0711C3B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5891328"/>
        <c:axId val="125892864"/>
      </c:scatterChart>
      <c:valAx>
        <c:axId val="125891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125892864"/>
        <c:crosses val="autoZero"/>
        <c:crossBetween val="midCat"/>
        <c:majorUnit val="1"/>
      </c:valAx>
      <c:valAx>
        <c:axId val="125892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25891328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/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2"/>
                </a:solidFill>
                <a:effectLst/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43564036703277098"/>
          <c:w val="0.12189452864638012"/>
          <c:h val="0.2131778002757127"/>
        </c:manualLayout>
      </c:layout>
      <c:overlay val="0"/>
      <c:txPr>
        <a:bodyPr/>
        <a:lstStyle/>
        <a:p>
          <a:pPr>
            <a:defRPr b="1" i="0" baseline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712227735700046E-2"/>
          <c:y val="0.1070710157732957"/>
          <c:w val="0.84587086040519954"/>
          <c:h val="0.80462107983343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Ablation</c:v>
                </c:pt>
              </c:strCache>
            </c:strRef>
          </c:tx>
          <c:spPr>
            <a:solidFill>
              <a:schemeClr val="accent1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Sheet1!$B$1:$R$1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1194</c:v>
                </c:pt>
                <c:pt idx="1">
                  <c:v>1320</c:v>
                </c:pt>
                <c:pt idx="2">
                  <c:v>1502</c:v>
                </c:pt>
                <c:pt idx="3">
                  <c:v>1552</c:v>
                </c:pt>
                <c:pt idx="4">
                  <c:v>1689</c:v>
                </c:pt>
                <c:pt idx="5">
                  <c:v>2166</c:v>
                </c:pt>
                <c:pt idx="6">
                  <c:v>2206</c:v>
                </c:pt>
                <c:pt idx="7">
                  <c:v>2553</c:v>
                </c:pt>
                <c:pt idx="8">
                  <c:v>2787</c:v>
                </c:pt>
                <c:pt idx="9">
                  <c:v>3098</c:v>
                </c:pt>
                <c:pt idx="10">
                  <c:v>3019</c:v>
                </c:pt>
                <c:pt idx="11">
                  <c:v>3254</c:v>
                </c:pt>
                <c:pt idx="12">
                  <c:v>3313</c:v>
                </c:pt>
                <c:pt idx="13">
                  <c:v>3482</c:v>
                </c:pt>
                <c:pt idx="14">
                  <c:v>3640</c:v>
                </c:pt>
                <c:pt idx="15">
                  <c:v>3903</c:v>
                </c:pt>
                <c:pt idx="16">
                  <c:v>4431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FC-441E-B60D-43D766CB3DE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Diagnostics</c:v>
                </c:pt>
              </c:strCache>
            </c:strRef>
          </c:tx>
          <c:spPr>
            <a:solidFill>
              <a:schemeClr val="accent2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Sheet1!$B$1:$R$1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Sheet1!$B$3:$R$3</c:f>
              <c:numCache>
                <c:formatCode>General</c:formatCode>
                <c:ptCount val="17"/>
                <c:pt idx="0">
                  <c:v>1816</c:v>
                </c:pt>
                <c:pt idx="1">
                  <c:v>2037</c:v>
                </c:pt>
                <c:pt idx="2">
                  <c:v>1935</c:v>
                </c:pt>
                <c:pt idx="3">
                  <c:v>1767</c:v>
                </c:pt>
                <c:pt idx="4">
                  <c:v>2337</c:v>
                </c:pt>
                <c:pt idx="5">
                  <c:v>2860</c:v>
                </c:pt>
                <c:pt idx="6">
                  <c:v>2612</c:v>
                </c:pt>
                <c:pt idx="7">
                  <c:v>2821</c:v>
                </c:pt>
                <c:pt idx="8">
                  <c:v>2879</c:v>
                </c:pt>
                <c:pt idx="9">
                  <c:v>3087</c:v>
                </c:pt>
                <c:pt idx="10">
                  <c:v>3185</c:v>
                </c:pt>
                <c:pt idx="11">
                  <c:v>3417</c:v>
                </c:pt>
                <c:pt idx="12">
                  <c:v>3584</c:v>
                </c:pt>
                <c:pt idx="13">
                  <c:v>3742</c:v>
                </c:pt>
                <c:pt idx="14">
                  <c:v>3906</c:v>
                </c:pt>
                <c:pt idx="15">
                  <c:v>4417</c:v>
                </c:pt>
                <c:pt idx="16">
                  <c:v>5019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FC-441E-B60D-43D766CB3DE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A/E % x10</c:v>
                </c:pt>
              </c:strCache>
            </c:strRef>
          </c:tx>
          <c:spPr>
            <a:solidFill>
              <a:schemeClr val="hlink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6"/>
              <c:layout>
                <c:manualLayout>
                  <c:x val="-0.33722187099632006"/>
                  <c:y val="-0.45386375707506188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A/E = 88,3 %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54A-47EB-BC47-AD8171022CA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Sheet1!$B$1:$R$1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Sheet1!$B$4:$R$4</c:f>
              <c:numCache>
                <c:formatCode>General</c:formatCode>
                <c:ptCount val="17"/>
                <c:pt idx="0">
                  <c:v>657</c:v>
                </c:pt>
                <c:pt idx="1">
                  <c:v>648</c:v>
                </c:pt>
                <c:pt idx="2">
                  <c:v>776</c:v>
                </c:pt>
                <c:pt idx="3">
                  <c:v>878</c:v>
                </c:pt>
                <c:pt idx="4">
                  <c:v>723</c:v>
                </c:pt>
                <c:pt idx="5">
                  <c:v>757</c:v>
                </c:pt>
                <c:pt idx="6">
                  <c:v>845</c:v>
                </c:pt>
                <c:pt idx="7">
                  <c:v>904</c:v>
                </c:pt>
                <c:pt idx="8">
                  <c:v>968</c:v>
                </c:pt>
                <c:pt idx="9">
                  <c:v>1000</c:v>
                </c:pt>
                <c:pt idx="10">
                  <c:v>948</c:v>
                </c:pt>
                <c:pt idx="11">
                  <c:v>952</c:v>
                </c:pt>
                <c:pt idx="12">
                  <c:v>924</c:v>
                </c:pt>
                <c:pt idx="13">
                  <c:v>930</c:v>
                </c:pt>
                <c:pt idx="14">
                  <c:v>932</c:v>
                </c:pt>
                <c:pt idx="15">
                  <c:v>884</c:v>
                </c:pt>
                <c:pt idx="16">
                  <c:v>883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CDFC-441E-B60D-43D766CB3DE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Implantation</c:v>
                </c:pt>
              </c:strCache>
            </c:strRef>
          </c:tx>
          <c:spPr>
            <a:solidFill>
              <a:schemeClr val="folHlink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Sheet1!$B$1:$R$1</c:f>
              <c:numCache>
                <c:formatCode>General</c:formatCode>
                <c:ptCount val="17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</c:numCache>
            </c:numRef>
          </c:cat>
          <c:val>
            <c:numRef>
              <c:f>Sheet1!$B$5:$R$5</c:f>
              <c:numCache>
                <c:formatCode>General</c:formatCode>
                <c:ptCount val="17"/>
                <c:pt idx="1">
                  <c:v>1111</c:v>
                </c:pt>
                <c:pt idx="2">
                  <c:v>1115</c:v>
                </c:pt>
                <c:pt idx="3">
                  <c:v>1153</c:v>
                </c:pt>
                <c:pt idx="4">
                  <c:v>1642</c:v>
                </c:pt>
                <c:pt idx="5">
                  <c:v>1739</c:v>
                </c:pt>
                <c:pt idx="6">
                  <c:v>1567</c:v>
                </c:pt>
                <c:pt idx="7">
                  <c:v>1889</c:v>
                </c:pt>
                <c:pt idx="8">
                  <c:v>1715</c:v>
                </c:pt>
                <c:pt idx="9">
                  <c:v>2109</c:v>
                </c:pt>
                <c:pt idx="10">
                  <c:v>2198</c:v>
                </c:pt>
                <c:pt idx="11">
                  <c:v>1932</c:v>
                </c:pt>
                <c:pt idx="12">
                  <c:v>2061</c:v>
                </c:pt>
                <c:pt idx="13">
                  <c:v>2102</c:v>
                </c:pt>
                <c:pt idx="14">
                  <c:v>2143</c:v>
                </c:pt>
                <c:pt idx="15">
                  <c:v>2300</c:v>
                </c:pt>
                <c:pt idx="16">
                  <c:v>2476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CDFC-441E-B60D-43D766CB3D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146648448"/>
        <c:axId val="146650240"/>
      </c:barChart>
      <c:catAx>
        <c:axId val="146648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6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6650240"/>
        <c:crosses val="autoZero"/>
        <c:auto val="1"/>
        <c:lblAlgn val="ctr"/>
        <c:lblOffset val="100"/>
        <c:noMultiLvlLbl val="0"/>
      </c:catAx>
      <c:valAx>
        <c:axId val="146650240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664844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baseline="0">
                <a:solidFill>
                  <a:srgbClr val="FF0000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aseline="0">
                <a:solidFill>
                  <a:schemeClr val="accent6"/>
                </a:solidFill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aseline="0">
                <a:solidFill>
                  <a:schemeClr val="bg1">
                    <a:lumMod val="40000"/>
                    <a:lumOff val="60000"/>
                  </a:schemeClr>
                </a:solidFill>
              </a:defRPr>
            </a:pPr>
            <a:endParaRPr lang="de-DE"/>
          </a:p>
        </c:txPr>
      </c:legendEntry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070797121871815E-2"/>
          <c:y val="0.12011307775821173"/>
          <c:w val="0.92292920287812819"/>
          <c:h val="0.778536955863608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Ablation</c:v>
                </c:pt>
              </c:strCache>
            </c:strRef>
          </c:tx>
          <c:spPr>
            <a:solidFill>
              <a:schemeClr val="accent1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4"/>
              <c:layout>
                <c:manualLayout>
                  <c:x val="-0.35579765202577834"/>
                  <c:y val="7.8252371909493426E-2"/>
                </c:manualLayout>
              </c:layout>
              <c:tx>
                <c:rich>
                  <a:bodyPr/>
                  <a:lstStyle/>
                  <a:p>
                    <a:r>
                      <a:rPr lang="en-US" sz="1798" b="1" i="0" u="none" strike="noStrike" baseline="0" dirty="0">
                        <a:effectLst/>
                      </a:rPr>
                      <a:t>Ablations reported in n= 21 centres 2014  -2018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C4F-4B9B-960F-241B40A8DA12}"/>
                </c:ext>
              </c:extLst>
            </c:dLbl>
            <c:dLbl>
              <c:idx val="6"/>
              <c:layout>
                <c:manualLayout>
                  <c:x val="-0.24219960649947572"/>
                  <c:y val="7.4339753314018736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sz="1798" b="1" i="0" u="none" strike="noStrike" baseline="0" dirty="0">
                        <a:effectLst/>
                      </a:rPr>
                      <a:t>in n= 24 centres in 2019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6905790186834547"/>
                      <c:h val="0.1756765749368127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D343-48A1-976D-76F44611F2A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Sheet1!$B$1:$H$1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3019</c:v>
                </c:pt>
                <c:pt idx="1">
                  <c:v>3254</c:v>
                </c:pt>
                <c:pt idx="2">
                  <c:v>3313</c:v>
                </c:pt>
                <c:pt idx="3">
                  <c:v>3482</c:v>
                </c:pt>
                <c:pt idx="4">
                  <c:v>3640</c:v>
                </c:pt>
                <c:pt idx="5">
                  <c:v>3903</c:v>
                </c:pt>
                <c:pt idx="6">
                  <c:v>4431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4F-4B9B-960F-241B40A8DA1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Afib</c:v>
                </c:pt>
              </c:strCache>
            </c:strRef>
          </c:tx>
          <c:spPr>
            <a:solidFill>
              <a:schemeClr val="accent2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142</c:v>
                </c:pt>
                <c:pt idx="1">
                  <c:v>1162</c:v>
                </c:pt>
                <c:pt idx="2">
                  <c:v>1238</c:v>
                </c:pt>
                <c:pt idx="3">
                  <c:v>1285</c:v>
                </c:pt>
                <c:pt idx="4">
                  <c:v>1514</c:v>
                </c:pt>
                <c:pt idx="5">
                  <c:v>1783</c:v>
                </c:pt>
                <c:pt idx="6">
                  <c:v>1935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C4F-4B9B-960F-241B40A8DA12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Vtac</c:v>
                </c:pt>
              </c:strCache>
            </c:strRef>
          </c:tx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Sheet1!$B$4:$H$4</c:f>
              <c:numCache>
                <c:formatCode>General</c:formatCode>
                <c:ptCount val="7"/>
                <c:pt idx="0">
                  <c:v>4</c:v>
                </c:pt>
                <c:pt idx="1">
                  <c:v>230</c:v>
                </c:pt>
                <c:pt idx="2">
                  <c:v>249</c:v>
                </c:pt>
                <c:pt idx="3">
                  <c:v>369</c:v>
                </c:pt>
                <c:pt idx="4">
                  <c:v>396</c:v>
                </c:pt>
                <c:pt idx="5">
                  <c:v>289</c:v>
                </c:pt>
                <c:pt idx="6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4F-4B9B-960F-241B40A8D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7089280"/>
        <c:axId val="147090816"/>
        <c:axId val="0"/>
      </c:bar3DChart>
      <c:catAx>
        <c:axId val="14708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090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090816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089280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3200" baseline="0">
                <a:solidFill>
                  <a:srgbClr val="FF0000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3200" baseline="0">
                <a:solidFill>
                  <a:schemeClr val="accent6"/>
                </a:solidFill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3200">
                <a:solidFill>
                  <a:schemeClr val="accent4"/>
                </a:solidFill>
              </a:defRPr>
            </a:pPr>
            <a:endParaRPr lang="de-DE"/>
          </a:p>
        </c:txPr>
      </c:legendEntry>
      <c:overlay val="0"/>
      <c:txPr>
        <a:bodyPr/>
        <a:lstStyle/>
        <a:p>
          <a:pPr>
            <a:defRPr sz="32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3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7070797121871815E-2"/>
          <c:y val="0.12011307775821173"/>
          <c:w val="0.92292920287812819"/>
          <c:h val="0.7785369558636083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worldwide pioneer 2013</c:v>
                </c:pt>
              </c:strCache>
            </c:strRef>
          </c:tx>
          <c:spPr>
            <a:solidFill>
              <a:schemeClr val="accent1"/>
            </a:solidFill>
            <a:ln w="1268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6"/>
              <c:layout>
                <c:manualLayout>
                  <c:x val="-0.35008202709363745"/>
                  <c:y val="2.7388330168322712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dirty="0"/>
                      <a:t>Reporting</a:t>
                    </a:r>
                    <a:r>
                      <a:rPr lang="en-US" baseline="0" dirty="0"/>
                      <a:t>  centres only</a:t>
                    </a:r>
                  </a:p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585029090618193"/>
                      <c:h val="0.2504729031137050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A087-4231-A2F2-8FE1B6A86D3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Sheet1!$B$1:$I$1</c:f>
              <c:numCache>
                <c:formatCode>General</c:formatCode>
                <c:ptCount val="8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  <c:pt idx="5">
                  <c:v>2017</c:v>
                </c:pt>
                <c:pt idx="6">
                  <c:v>2018</c:v>
                </c:pt>
                <c:pt idx="7">
                  <c:v>2019</c:v>
                </c:pt>
              </c:numCache>
            </c:numRef>
          </c:cat>
          <c:val>
            <c:numRef>
              <c:f>Sheet1!$B$2:$I$2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32</c:v>
                </c:pt>
                <c:pt idx="3">
                  <c:v>64</c:v>
                </c:pt>
                <c:pt idx="4">
                  <c:v>84</c:v>
                </c:pt>
                <c:pt idx="5">
                  <c:v>157</c:v>
                </c:pt>
                <c:pt idx="6">
                  <c:v>125</c:v>
                </c:pt>
                <c:pt idx="7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4F-40CF-A920-DD71381BA7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47122048"/>
        <c:axId val="147123584"/>
        <c:axId val="0"/>
      </c:bar3DChart>
      <c:catAx>
        <c:axId val="147122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17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1235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123584"/>
        <c:scaling>
          <c:orientation val="minMax"/>
        </c:scaling>
        <c:delete val="0"/>
        <c:axPos val="l"/>
        <c:majorGridlines>
          <c:spPr>
            <a:ln w="3171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25400">
            <a:noFill/>
          </a:ln>
        </c:spPr>
        <c:txPr>
          <a:bodyPr rot="0" vert="horz"/>
          <a:lstStyle/>
          <a:p>
            <a:pPr>
              <a:defRPr sz="1798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12204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3200" baseline="0">
                <a:solidFill>
                  <a:srgbClr val="FF0000"/>
                </a:solidFill>
              </a:defRPr>
            </a:pPr>
            <a:endParaRPr lang="de-DE"/>
          </a:p>
        </c:txPr>
      </c:legendEntry>
      <c:overlay val="0"/>
      <c:txPr>
        <a:bodyPr/>
        <a:lstStyle/>
        <a:p>
          <a:pPr>
            <a:defRPr sz="320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8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339743859780972"/>
          <c:y val="3.2829621585569714E-2"/>
          <c:w val="0.78028064900637728"/>
          <c:h val="0.858637348918540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AU- TAVI</c:v>
                </c:pt>
              </c:strCache>
            </c:strRef>
          </c:tx>
          <c:spPr>
            <a:solidFill>
              <a:schemeClr val="accent1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2"/>
              <c:layout>
                <c:manualLayout>
                  <c:x val="-0.55150186171269766"/>
                  <c:y val="0.2389085794174358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All</a:t>
                    </a:r>
                    <a:r>
                      <a:rPr lang="en-US" baseline="0" dirty="0"/>
                      <a:t> Austrian Centres are reporting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709-4C7F-97FF-25F1FA7EABB8}"/>
                </c:ext>
              </c:extLst>
            </c:dLbl>
            <c:dLbl>
              <c:idx val="13"/>
              <c:layout>
                <c:manualLayout>
                  <c:x val="-0.54462522574951766"/>
                  <c:y val="5.9727144854358954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50" b="1" i="0" u="none" strike="noStrike" kern="1200" baseline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it-IT" dirty="0">
                        <a:solidFill>
                          <a:srgbClr val="FF0000"/>
                        </a:solidFill>
                      </a:rPr>
                      <a:t>n= 10 centres in Austria;</a:t>
                    </a:r>
                    <a:r>
                      <a:rPr lang="it-IT" baseline="0" dirty="0">
                        <a:solidFill>
                          <a:srgbClr val="FF0000"/>
                        </a:solidFill>
                      </a:rPr>
                      <a:t> range =  25-244  mean  114   TAVI per centre in 2018</a:t>
                    </a:r>
                    <a:endParaRPr lang="it-IT" dirty="0">
                      <a:solidFill>
                        <a:srgbClr val="FF0000"/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50" b="1" i="0" u="none" strike="noStrike" kern="1200" baseline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it-IT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60834628603395"/>
                      <c:h val="0.35461634822165311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02A1-4ED5-AC03-AA51D64BBD4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Sheet1!$B$2:$P$2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30</c:v>
                </c:pt>
                <c:pt idx="3">
                  <c:v>144</c:v>
                </c:pt>
                <c:pt idx="4">
                  <c:v>188</c:v>
                </c:pt>
                <c:pt idx="5">
                  <c:v>292</c:v>
                </c:pt>
                <c:pt idx="6">
                  <c:v>397</c:v>
                </c:pt>
                <c:pt idx="7">
                  <c:v>432</c:v>
                </c:pt>
                <c:pt idx="8">
                  <c:v>480</c:v>
                </c:pt>
                <c:pt idx="9">
                  <c:v>604</c:v>
                </c:pt>
                <c:pt idx="10">
                  <c:v>668</c:v>
                </c:pt>
                <c:pt idx="11">
                  <c:v>834</c:v>
                </c:pt>
                <c:pt idx="12">
                  <c:v>1016</c:v>
                </c:pt>
                <c:pt idx="13">
                  <c:v>1142</c:v>
                </c:pt>
                <c:pt idx="14">
                  <c:v>1426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09-4C7F-97FF-25F1FA7EABB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CH- TAVI</c:v>
                </c:pt>
              </c:strCache>
            </c:strRef>
          </c:tx>
          <c:spPr>
            <a:solidFill>
              <a:schemeClr val="accent2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3"/>
              <c:layout>
                <c:manualLayout>
                  <c:x val="-0.31357213084911501"/>
                  <c:y val="8.416097684023309E-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50" b="1" i="0" u="none" strike="noStrike" kern="1200" baseline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r>
                      <a:rPr lang="it-IT" dirty="0">
                        <a:solidFill>
                          <a:srgbClr val="FF0000"/>
                        </a:solidFill>
                      </a:rPr>
                      <a:t>n= 10 centres in Austria;</a:t>
                    </a:r>
                    <a:r>
                      <a:rPr lang="it-IT" baseline="0" dirty="0">
                        <a:solidFill>
                          <a:srgbClr val="FF0000"/>
                        </a:solidFill>
                      </a:rPr>
                      <a:t> range =  25-301  mean  143   TAVI per centre in 2019</a:t>
                    </a:r>
                    <a:endParaRPr lang="it-IT" dirty="0">
                      <a:solidFill>
                        <a:srgbClr val="FF0000"/>
                      </a:solidFill>
                    </a:endParaRP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50" b="1" i="0" u="none" strike="noStrike" kern="1200" baseline="0">
                        <a:solidFill>
                          <a:srgbClr val="FFFFFF"/>
                        </a:solidFill>
                        <a:latin typeface="Times New Roman"/>
                        <a:ea typeface="Times New Roman"/>
                        <a:cs typeface="Times New Roman"/>
                      </a:defRPr>
                    </a:pPr>
                    <a:endParaRPr lang="it-IT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2CA-42F2-A45C-D8B1B76609F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Sheet1!$B$3:$P$3</c:f>
              <c:numCache>
                <c:formatCode>General</c:formatCode>
                <c:ptCount val="15"/>
                <c:pt idx="4">
                  <c:v>277</c:v>
                </c:pt>
                <c:pt idx="5">
                  <c:v>382</c:v>
                </c:pt>
                <c:pt idx="6">
                  <c:v>501</c:v>
                </c:pt>
                <c:pt idx="7">
                  <c:v>650</c:v>
                </c:pt>
                <c:pt idx="8">
                  <c:v>781</c:v>
                </c:pt>
                <c:pt idx="9">
                  <c:v>1009</c:v>
                </c:pt>
                <c:pt idx="10">
                  <c:v>1305</c:v>
                </c:pt>
                <c:pt idx="11">
                  <c:v>1630</c:v>
                </c:pt>
                <c:pt idx="12">
                  <c:v>1681</c:v>
                </c:pt>
                <c:pt idx="13">
                  <c:v>1781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09-4C7F-97FF-25F1FA7EABB8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 TFA</c:v>
                </c:pt>
              </c:strCache>
            </c:strRef>
          </c:tx>
          <c:invertIfNegative val="0"/>
          <c:cat>
            <c:numRef>
              <c:f>Sheet1!$B$1:$P$1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Sheet1!$B$4:$P$4</c:f>
              <c:numCache>
                <c:formatCode>General</c:formatCode>
                <c:ptCount val="15"/>
                <c:pt idx="13">
                  <c:v>1656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A4-440B-9921-537B8D9EFD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146961152"/>
        <c:axId val="146962688"/>
      </c:barChart>
      <c:catAx>
        <c:axId val="1469611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560" b="1" i="0" u="none" strike="noStrik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6962688"/>
        <c:crosses val="autoZero"/>
        <c:auto val="1"/>
        <c:lblAlgn val="ctr"/>
        <c:lblOffset val="100"/>
        <c:noMultiLvlLbl val="0"/>
      </c:catAx>
      <c:valAx>
        <c:axId val="146962688"/>
        <c:scaling>
          <c:orientation val="minMax"/>
        </c:scaling>
        <c:delete val="0"/>
        <c:axPos val="l"/>
        <c:majorGridlines>
          <c:spPr>
            <a:ln w="32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696115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egendEntry>
        <c:idx val="2"/>
        <c:txPr>
          <a:bodyPr/>
          <a:lstStyle/>
          <a:p>
            <a:pPr>
              <a:defRPr sz="17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</c:legendEntry>
      <c:layout>
        <c:manualLayout>
          <c:xMode val="edge"/>
          <c:yMode val="edge"/>
          <c:x val="0.86476384247797788"/>
          <c:y val="0.10594877232286007"/>
          <c:w val="0.13203037088383784"/>
          <c:h val="5.953154593688674E-2"/>
        </c:manualLayout>
      </c:layout>
      <c:overlay val="0"/>
      <c:spPr>
        <a:noFill/>
        <a:ln w="3263">
          <a:noFill/>
          <a:prstDash val="solid"/>
        </a:ln>
      </c:spPr>
      <c:txPr>
        <a:bodyPr/>
        <a:lstStyle/>
        <a:p>
          <a:pPr>
            <a:defRPr sz="245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5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7.544411618542686E-2"/>
          <c:y val="6.2714784712929197E-2"/>
          <c:w val="0.9245559352796624"/>
          <c:h val="0.826058906270708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AU- TAVI</c:v>
                </c:pt>
              </c:strCache>
            </c:strRef>
          </c:tx>
          <c:spPr>
            <a:solidFill>
              <a:schemeClr val="accent1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2"/>
              <c:layout>
                <c:manualLayout>
                  <c:x val="-0.55150186171269766"/>
                  <c:y val="0.23890857941743587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All</a:t>
                    </a:r>
                    <a:r>
                      <a:rPr lang="en-US" baseline="0" dirty="0"/>
                      <a:t> Austrian Centres are reporting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02C-466F-9EF7-20A3C0B0FD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6">
                  <c:v>2030</c:v>
                </c:pt>
                <c:pt idx="7">
                  <c:v>2040</c:v>
                </c:pt>
                <c:pt idx="8">
                  <c:v>2041</c:v>
                </c:pt>
              </c:numCache>
            </c:numRef>
          </c:cat>
          <c:val>
            <c:numRef>
              <c:f>Sheet1!$B$2:$J$2</c:f>
              <c:numCache>
                <c:formatCode>General</c:formatCode>
                <c:ptCount val="9"/>
                <c:pt idx="0">
                  <c:v>78</c:v>
                </c:pt>
                <c:pt idx="1">
                  <c:v>96</c:v>
                </c:pt>
                <c:pt idx="2">
                  <c:v>115</c:v>
                </c:pt>
                <c:pt idx="3">
                  <c:v>130</c:v>
                </c:pt>
                <c:pt idx="4">
                  <c:v>160</c:v>
                </c:pt>
                <c:pt idx="6">
                  <c:v>215</c:v>
                </c:pt>
                <c:pt idx="7">
                  <c:v>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02C-466F-9EF7-20A3C0B0FDEB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CH- TAVI</c:v>
                </c:pt>
              </c:strCache>
            </c:strRef>
          </c:tx>
          <c:spPr>
            <a:solidFill>
              <a:schemeClr val="accent2"/>
            </a:solidFill>
            <a:ln w="13052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1"/>
              <c:layout>
                <c:manualLayout>
                  <c:x val="-0.41672085810211329"/>
                  <c:y val="7.6016366178275049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n= 10 Centres in Austria;</a:t>
                    </a:r>
                    <a:r>
                      <a:rPr lang="en-US" baseline="0" dirty="0">
                        <a:solidFill>
                          <a:srgbClr val="FF0000"/>
                        </a:solidFill>
                      </a:rPr>
                      <a:t> Range = 30-261 mean 102 TAVI per centre in 2017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02C-466F-9EF7-20A3C0B0FD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6">
                  <c:v>2030</c:v>
                </c:pt>
                <c:pt idx="7">
                  <c:v>2040</c:v>
                </c:pt>
                <c:pt idx="8">
                  <c:v>2041</c:v>
                </c:pt>
              </c:numCache>
            </c:numRef>
          </c:cat>
          <c:val>
            <c:numRef>
              <c:f>Sheet1!$B$3:$J$3</c:f>
              <c:numCache>
                <c:formatCode>General</c:formatCode>
                <c:ptCount val="9"/>
                <c:pt idx="0">
                  <c:v>155</c:v>
                </c:pt>
                <c:pt idx="1">
                  <c:v>194</c:v>
                </c:pt>
                <c:pt idx="2">
                  <c:v>196</c:v>
                </c:pt>
                <c:pt idx="3">
                  <c:v>207</c:v>
                </c:pt>
                <c:pt idx="6">
                  <c:v>209</c:v>
                </c:pt>
                <c:pt idx="7">
                  <c:v>321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02C-466F-9EF7-20A3C0B0FDEB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  - TAVI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02C-466F-9EF7-20A3C0B0FDEB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02C-466F-9EF7-20A3C0B0FDEB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02C-466F-9EF7-20A3C0B0FDEB}"/>
                </c:ext>
              </c:extLst>
            </c:dLbl>
            <c:dLbl>
              <c:idx val="6"/>
              <c:layout>
                <c:manualLayout>
                  <c:x val="-6.3264552715172312E-2"/>
                  <c:y val="-0.11402476303672129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/>
                      <a:t>preview*</a:t>
                    </a:r>
                    <a:endParaRPr lang="en-US" sz="24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02C-466F-9EF7-20A3C0B0FDEB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02C-466F-9EF7-20A3C0B0FD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Sheet1!$B$1:$J$1</c:f>
              <c:numCache>
                <c:formatCode>General</c:formatCode>
                <c:ptCount val="9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6">
                  <c:v>2030</c:v>
                </c:pt>
                <c:pt idx="7">
                  <c:v>2040</c:v>
                </c:pt>
                <c:pt idx="8">
                  <c:v>2041</c:v>
                </c:pt>
              </c:numCache>
            </c:numRef>
          </c:cat>
          <c:val>
            <c:numRef>
              <c:f>Sheet1!$B$4:$J$4</c:f>
              <c:numCache>
                <c:formatCode>General</c:formatCode>
                <c:ptCount val="9"/>
                <c:pt idx="0">
                  <c:v>190</c:v>
                </c:pt>
                <c:pt idx="1">
                  <c:v>208</c:v>
                </c:pt>
                <c:pt idx="2">
                  <c:v>239</c:v>
                </c:pt>
                <c:pt idx="6">
                  <c:v>249</c:v>
                </c:pt>
                <c:pt idx="7">
                  <c:v>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02C-466F-9EF7-20A3C0B0FD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gapDepth val="11"/>
        <c:shape val="box"/>
        <c:axId val="147037568"/>
        <c:axId val="147034880"/>
        <c:axId val="0"/>
      </c:bar3DChart>
      <c:catAx>
        <c:axId val="14703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0348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7034880"/>
        <c:scaling>
          <c:orientation val="minMax"/>
        </c:scaling>
        <c:delete val="0"/>
        <c:axPos val="l"/>
        <c:majorGridlines>
          <c:spPr>
            <a:ln w="3263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26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84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de-DE"/>
          </a:p>
        </c:txPr>
        <c:crossAx val="147037568"/>
        <c:crosses val="autoZero"/>
        <c:crossBetween val="between"/>
      </c:valAx>
      <c:spPr>
        <a:noFill/>
        <a:ln w="26105">
          <a:noFill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17985630194489746"/>
          <c:y val="5.9795978571764496E-2"/>
          <c:w val="5.8108740741927992E-3"/>
          <c:h val="1.6093622406443853E-2"/>
        </c:manualLayout>
      </c:layout>
      <c:overlay val="0"/>
      <c:spPr>
        <a:noFill/>
        <a:ln w="3263">
          <a:noFill/>
          <a:prstDash val="solid"/>
        </a:ln>
      </c:spPr>
      <c:txPr>
        <a:bodyPr/>
        <a:lstStyle/>
        <a:p>
          <a:pPr>
            <a:defRPr sz="2456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5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de-DE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/>
              <a:t>myocardial biopsies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0314697590905712"/>
          <c:y val="0.15180567706814427"/>
          <c:w val="0.88087626301614252"/>
          <c:h val="0.73071498007193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myocardial biopsies</c:v>
                </c:pt>
              </c:strCache>
            </c:strRef>
          </c:tx>
          <c:invertIfNegative val="0"/>
          <c:cat>
            <c:numRef>
              <c:f>Tabelle1!$A$2:$A$15</c:f>
              <c:numCache>
                <c:formatCode>General</c:formatCode>
                <c:ptCount val="1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2017</c:v>
                </c:pt>
                <c:pt idx="12">
                  <c:v>2018</c:v>
                </c:pt>
                <c:pt idx="13">
                  <c:v>2019</c:v>
                </c:pt>
              </c:numCache>
            </c:numRef>
          </c:cat>
          <c:val>
            <c:numRef>
              <c:f>Tabelle1!$B$2:$B$15</c:f>
              <c:numCache>
                <c:formatCode>General</c:formatCode>
                <c:ptCount val="14"/>
                <c:pt idx="0">
                  <c:v>219</c:v>
                </c:pt>
                <c:pt idx="1">
                  <c:v>262</c:v>
                </c:pt>
                <c:pt idx="2">
                  <c:v>307</c:v>
                </c:pt>
                <c:pt idx="3">
                  <c:v>420</c:v>
                </c:pt>
                <c:pt idx="4">
                  <c:v>244</c:v>
                </c:pt>
                <c:pt idx="5">
                  <c:v>265</c:v>
                </c:pt>
                <c:pt idx="6">
                  <c:v>180</c:v>
                </c:pt>
                <c:pt idx="7">
                  <c:v>226</c:v>
                </c:pt>
                <c:pt idx="8">
                  <c:v>292</c:v>
                </c:pt>
                <c:pt idx="9">
                  <c:v>303</c:v>
                </c:pt>
                <c:pt idx="10">
                  <c:v>340</c:v>
                </c:pt>
                <c:pt idx="11">
                  <c:v>356</c:v>
                </c:pt>
                <c:pt idx="12">
                  <c:v>344</c:v>
                </c:pt>
                <c:pt idx="13">
                  <c:v>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21-4F79-8B4A-1F54EA8232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776832"/>
        <c:axId val="146778368"/>
      </c:barChart>
      <c:catAx>
        <c:axId val="146776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778368"/>
        <c:crosses val="autoZero"/>
        <c:auto val="1"/>
        <c:lblAlgn val="ctr"/>
        <c:lblOffset val="100"/>
        <c:noMultiLvlLbl val="0"/>
      </c:catAx>
      <c:valAx>
        <c:axId val="1467783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7768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94257223083713"/>
          <c:y val="7.0686391988191793E-2"/>
          <c:w val="0.83595457908094273"/>
          <c:h val="0.77840239973336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14"/>
          </c:marker>
          <c:dLbls>
            <c:dLbl>
              <c:idx val="15"/>
              <c:layout>
                <c:manualLayout>
                  <c:x val="-5.4764803387403638E-2"/>
                  <c:y val="-0.3174647261415398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ACCF/AHA Class 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33219179103172"/>
                      <c:h val="0.1118685225451140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68BE-45A4-B2D9-B01C150537D7}"/>
                </c:ext>
              </c:extLst>
            </c:dLbl>
            <c:dLbl>
              <c:idx val="19"/>
              <c:layout>
                <c:manualLayout>
                  <c:x val="-6.6258715422064712E-2"/>
                  <c:y val="-0.178888853619439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IIa - III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8BE-45A4-B2D9-B01C150537D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Sheet1!$B$1:$Y$1</c:f>
              <c:numCache>
                <c:formatCode>General</c:formatCode>
                <c:ptCount val="24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</c:numCache>
            </c:numRef>
          </c:xVal>
          <c:yVal>
            <c:numRef>
              <c:f>Sheet1!$B$2:$Y$2</c:f>
              <c:numCache>
                <c:formatCode>General</c:formatCode>
                <c:ptCount val="24"/>
                <c:pt idx="1">
                  <c:v>6.8</c:v>
                </c:pt>
                <c:pt idx="2">
                  <c:v>14</c:v>
                </c:pt>
                <c:pt idx="3">
                  <c:v>16.7</c:v>
                </c:pt>
                <c:pt idx="4">
                  <c:v>22.1</c:v>
                </c:pt>
                <c:pt idx="5">
                  <c:v>22</c:v>
                </c:pt>
                <c:pt idx="6">
                  <c:v>18</c:v>
                </c:pt>
                <c:pt idx="7">
                  <c:v>19.2</c:v>
                </c:pt>
                <c:pt idx="8">
                  <c:v>15.5</c:v>
                </c:pt>
                <c:pt idx="9">
                  <c:v>17.600000000000001</c:v>
                </c:pt>
                <c:pt idx="10">
                  <c:v>16</c:v>
                </c:pt>
                <c:pt idx="11">
                  <c:v>16.8</c:v>
                </c:pt>
                <c:pt idx="12">
                  <c:v>18.100000000000001</c:v>
                </c:pt>
                <c:pt idx="13">
                  <c:v>14.25</c:v>
                </c:pt>
                <c:pt idx="14">
                  <c:v>12.5</c:v>
                </c:pt>
                <c:pt idx="15">
                  <c:v>11</c:v>
                </c:pt>
                <c:pt idx="16">
                  <c:v>9.9</c:v>
                </c:pt>
                <c:pt idx="17">
                  <c:v>8.1999999999999993</c:v>
                </c:pt>
                <c:pt idx="18">
                  <c:v>7.9</c:v>
                </c:pt>
                <c:pt idx="19">
                  <c:v>7.1</c:v>
                </c:pt>
                <c:pt idx="20">
                  <c:v>6.4</c:v>
                </c:pt>
                <c:pt idx="21">
                  <c:v>5</c:v>
                </c:pt>
                <c:pt idx="22">
                  <c:v>4.3</c:v>
                </c:pt>
                <c:pt idx="23">
                  <c:v>3.6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1A-4F44-95D4-338D70D76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051072"/>
        <c:axId val="130061440"/>
      </c:scatterChart>
      <c:valAx>
        <c:axId val="13005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500" b="0" i="0" baseline="0"/>
            </a:pPr>
            <a:endParaRPr lang="de-DE"/>
          </a:p>
        </c:txPr>
        <c:crossAx val="130061440"/>
        <c:crosses val="autoZero"/>
        <c:crossBetween val="midCat"/>
        <c:majorUnit val="1"/>
      </c:valAx>
      <c:valAx>
        <c:axId val="1300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30051072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sz="2400"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0.78834349165436168"/>
          <c:y val="0.14256650054755821"/>
          <c:w val="5.5294031966875521E-3"/>
          <c:h val="9.3896313108067508E-3"/>
        </c:manualLayout>
      </c:layout>
      <c:overlay val="0"/>
      <c:txPr>
        <a:bodyPr/>
        <a:lstStyle/>
        <a:p>
          <a:pPr>
            <a:defRPr b="1" i="0" baseline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266042530791192"/>
          <c:y val="5.6312195470344564E-2"/>
          <c:w val="0.833236726003868"/>
          <c:h val="0.79172572095164029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3"/>
          </c:marke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Sheet1!$B$2:$AC$2</c:f>
              <c:numCache>
                <c:formatCode>General</c:formatCode>
                <c:ptCount val="28"/>
                <c:pt idx="0">
                  <c:v>20.100000000000001</c:v>
                </c:pt>
                <c:pt idx="1">
                  <c:v>19.600000000000001</c:v>
                </c:pt>
                <c:pt idx="2">
                  <c:v>23.4</c:v>
                </c:pt>
                <c:pt idx="3">
                  <c:v>24.6</c:v>
                </c:pt>
                <c:pt idx="4">
                  <c:v>25.4</c:v>
                </c:pt>
                <c:pt idx="5">
                  <c:v>25.5</c:v>
                </c:pt>
                <c:pt idx="6">
                  <c:v>27.2</c:v>
                </c:pt>
                <c:pt idx="7">
                  <c:v>28.2</c:v>
                </c:pt>
                <c:pt idx="8">
                  <c:v>29.4</c:v>
                </c:pt>
                <c:pt idx="9">
                  <c:v>31</c:v>
                </c:pt>
                <c:pt idx="10">
                  <c:v>33</c:v>
                </c:pt>
                <c:pt idx="11">
                  <c:v>35</c:v>
                </c:pt>
                <c:pt idx="12">
                  <c:v>37.4</c:v>
                </c:pt>
                <c:pt idx="13">
                  <c:v>38.1</c:v>
                </c:pt>
                <c:pt idx="14">
                  <c:v>38</c:v>
                </c:pt>
                <c:pt idx="15">
                  <c:v>37</c:v>
                </c:pt>
                <c:pt idx="16">
                  <c:v>38.5</c:v>
                </c:pt>
                <c:pt idx="17">
                  <c:v>38.1</c:v>
                </c:pt>
                <c:pt idx="18">
                  <c:v>36.799999999999997</c:v>
                </c:pt>
                <c:pt idx="19">
                  <c:v>37.200000000000003</c:v>
                </c:pt>
                <c:pt idx="20">
                  <c:v>38.700000000000003</c:v>
                </c:pt>
                <c:pt idx="21">
                  <c:v>39.799999999999997</c:v>
                </c:pt>
                <c:pt idx="22">
                  <c:v>41.1</c:v>
                </c:pt>
                <c:pt idx="23">
                  <c:v>41.1</c:v>
                </c:pt>
                <c:pt idx="24">
                  <c:v>40.200000000000003</c:v>
                </c:pt>
                <c:pt idx="25">
                  <c:v>42.1</c:v>
                </c:pt>
                <c:pt idx="26">
                  <c:v>43.8</c:v>
                </c:pt>
                <c:pt idx="27">
                  <c:v>43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BF3-4BE8-9BB3-CCC1C2BC508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53975">
              <a:noFill/>
            </a:ln>
          </c:spPr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Sheet1!$B$3:$AC$3</c:f>
              <c:numCache>
                <c:formatCode>General</c:formatCode>
                <c:ptCount val="28"/>
                <c:pt idx="0">
                  <c:v>21.9</c:v>
                </c:pt>
                <c:pt idx="1">
                  <c:v>25.6</c:v>
                </c:pt>
                <c:pt idx="2">
                  <c:v>27.1</c:v>
                </c:pt>
                <c:pt idx="3">
                  <c:v>29</c:v>
                </c:pt>
                <c:pt idx="4">
                  <c:v>31.4</c:v>
                </c:pt>
                <c:pt idx="5">
                  <c:v>34.200000000000003</c:v>
                </c:pt>
                <c:pt idx="6">
                  <c:v>34.200000000000003</c:v>
                </c:pt>
                <c:pt idx="7">
                  <c:v>34.700000000000003</c:v>
                </c:pt>
                <c:pt idx="8">
                  <c:v>36.4</c:v>
                </c:pt>
                <c:pt idx="9">
                  <c:v>38.799999999999997</c:v>
                </c:pt>
                <c:pt idx="10">
                  <c:v>41.3</c:v>
                </c:pt>
                <c:pt idx="11">
                  <c:v>43.1</c:v>
                </c:pt>
                <c:pt idx="12">
                  <c:v>44.6</c:v>
                </c:pt>
                <c:pt idx="13">
                  <c:v>45.6</c:v>
                </c:pt>
                <c:pt idx="14">
                  <c:v>46.3</c:v>
                </c:pt>
                <c:pt idx="15">
                  <c:v>46</c:v>
                </c:pt>
                <c:pt idx="16">
                  <c:v>45.7</c:v>
                </c:pt>
                <c:pt idx="17">
                  <c:v>45.7</c:v>
                </c:pt>
                <c:pt idx="18">
                  <c:v>46.7</c:v>
                </c:pt>
                <c:pt idx="19">
                  <c:v>46.3</c:v>
                </c:pt>
                <c:pt idx="20">
                  <c:v>46.6</c:v>
                </c:pt>
                <c:pt idx="21">
                  <c:v>47.6</c:v>
                </c:pt>
                <c:pt idx="22">
                  <c:v>47.9</c:v>
                </c:pt>
                <c:pt idx="23">
                  <c:v>47.9</c:v>
                </c:pt>
                <c:pt idx="24">
                  <c:v>50.6</c:v>
                </c:pt>
                <c:pt idx="25">
                  <c:v>48.4</c:v>
                </c:pt>
                <c:pt idx="26">
                  <c:v>47.7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BF3-4BE8-9BB3-CCC1C2BC508C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8"/>
            <c:marker>
              <c:symbol val="triang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2-DBF3-4BE8-9BB3-CCC1C2BC508C}"/>
              </c:ext>
            </c:extLst>
          </c:dPt>
          <c:dPt>
            <c:idx val="19"/>
            <c:marker>
              <c:symbol val="triang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3-DBF3-4BE8-9BB3-CCC1C2BC508C}"/>
              </c:ext>
            </c:extLst>
          </c:dPt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Sheet1!$B$4:$AC$4</c:f>
              <c:numCache>
                <c:formatCode>General</c:formatCode>
                <c:ptCount val="28"/>
                <c:pt idx="8">
                  <c:v>30.31</c:v>
                </c:pt>
                <c:pt idx="9">
                  <c:v>32.01</c:v>
                </c:pt>
                <c:pt idx="10">
                  <c:v>32.15</c:v>
                </c:pt>
                <c:pt idx="11">
                  <c:v>33.97</c:v>
                </c:pt>
                <c:pt idx="12">
                  <c:v>34.76</c:v>
                </c:pt>
                <c:pt idx="13">
                  <c:v>35.1</c:v>
                </c:pt>
                <c:pt idx="14">
                  <c:v>36.090000000000003</c:v>
                </c:pt>
                <c:pt idx="15">
                  <c:v>36</c:v>
                </c:pt>
                <c:pt idx="16">
                  <c:v>35.78</c:v>
                </c:pt>
                <c:pt idx="17">
                  <c:v>35.86</c:v>
                </c:pt>
                <c:pt idx="18">
                  <c:v>37</c:v>
                </c:pt>
                <c:pt idx="19">
                  <c:v>37.799999999999997</c:v>
                </c:pt>
                <c:pt idx="20">
                  <c:v>39.299999999999997</c:v>
                </c:pt>
                <c:pt idx="21">
                  <c:v>38.700000000000003</c:v>
                </c:pt>
                <c:pt idx="22">
                  <c:v>39.799999999999997</c:v>
                </c:pt>
                <c:pt idx="23">
                  <c:v>40</c:v>
                </c:pt>
                <c:pt idx="24">
                  <c:v>42.1</c:v>
                </c:pt>
                <c:pt idx="25">
                  <c:v>42.9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DBF3-4BE8-9BB3-CCC1C2BC508C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dPt>
            <c:idx val="16"/>
            <c:marker>
              <c:symbol val="triang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5-DBF3-4BE8-9BB3-CCC1C2BC508C}"/>
              </c:ext>
            </c:extLst>
          </c:dPt>
          <c:dPt>
            <c:idx val="17"/>
            <c:marker>
              <c:symbol val="triang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6-DBF3-4BE8-9BB3-CCC1C2BC508C}"/>
              </c:ext>
            </c:extLst>
          </c:dPt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Sheet1!$B$5:$AC$5</c:f>
              <c:numCache>
                <c:formatCode>General</c:formatCode>
                <c:ptCount val="28"/>
                <c:pt idx="16">
                  <c:v>39.299999999999997</c:v>
                </c:pt>
                <c:pt idx="17">
                  <c:v>38.9</c:v>
                </c:pt>
                <c:pt idx="18">
                  <c:v>39.5</c:v>
                </c:pt>
                <c:pt idx="19">
                  <c:v>40.6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DBF3-4BE8-9BB3-CCC1C2BC50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9231616"/>
        <c:axId val="119233536"/>
      </c:scatterChart>
      <c:valAx>
        <c:axId val="119231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300" b="1" i="0" baseline="0"/>
            </a:pPr>
            <a:endParaRPr lang="de-DE"/>
          </a:p>
        </c:txPr>
        <c:crossAx val="119233536"/>
        <c:crosses val="autoZero"/>
        <c:crossBetween val="midCat"/>
        <c:majorUnit val="1"/>
      </c:valAx>
      <c:valAx>
        <c:axId val="119233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9231616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8.1133120924977205E-3"/>
          <c:y val="0.39967662323234993"/>
          <c:w val="6.7744878285412272E-2"/>
          <c:h val="0.32914438078308988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994257223083713"/>
          <c:y val="7.0686391988191793E-2"/>
          <c:w val="0.83595457908094273"/>
          <c:h val="0.778402399733363"/>
        </c:manualLayout>
      </c:layout>
      <c:scatterChart>
        <c:scatterStyle val="lineMarker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AU-TI</c:v>
                </c:pt>
              </c:strCache>
            </c:strRef>
          </c:tx>
          <c:spPr>
            <a:ln w="25400">
              <a:noFill/>
            </a:ln>
          </c:spPr>
          <c:marker>
            <c:spPr>
              <a:solidFill>
                <a:srgbClr val="000000"/>
              </a:solidFill>
              <a:ln w="120650">
                <a:solidFill>
                  <a:srgbClr val="000000"/>
                </a:solidFill>
              </a:ln>
            </c:spPr>
          </c:marker>
          <c:dLbls>
            <c:dLbl>
              <c:idx val="8"/>
              <c:layout>
                <c:manualLayout>
                  <c:x val="7.1667590150396435E-2"/>
                  <c:y val="7.5586839557509021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 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E4C-4FC4-AB8E-97A3280F592E}"/>
                </c:ext>
              </c:extLst>
            </c:dLbl>
            <c:dLbl>
              <c:idx val="13"/>
              <c:layout>
                <c:manualLayout>
                  <c:x val="-3.650990441623974E-2"/>
                  <c:y val="-0.2771517450442014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 Class IIa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E4C-4FC4-AB8E-97A3280F592E}"/>
                </c:ext>
              </c:extLst>
            </c:dLbl>
            <c:dLbl>
              <c:idx val="18"/>
              <c:layout>
                <c:manualLayout>
                  <c:x val="-1.555056808091005E-2"/>
                  <c:y val="-0.15873236307076991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bg2"/>
                        </a:solidFill>
                      </a:rPr>
                      <a:t>Class</a:t>
                    </a:r>
                    <a:r>
                      <a:rPr lang="en-US" b="1" baseline="0" dirty="0">
                        <a:solidFill>
                          <a:schemeClr val="bg2"/>
                        </a:solidFill>
                      </a:rPr>
                      <a:t>  </a:t>
                    </a:r>
                    <a:r>
                      <a:rPr lang="en-US" b="1" i="0" baseline="0" dirty="0">
                        <a:solidFill>
                          <a:schemeClr val="bg2"/>
                        </a:solidFill>
                      </a:rPr>
                      <a:t>IIa</a:t>
                    </a:r>
                    <a:r>
                      <a:rPr lang="en-US" b="1" baseline="0" dirty="0">
                        <a:solidFill>
                          <a:schemeClr val="bg2"/>
                        </a:solidFill>
                      </a:rPr>
                      <a:t> in year 2017</a:t>
                    </a:r>
                    <a:endParaRPr lang="en-US" b="1" dirty="0">
                      <a:solidFill>
                        <a:schemeClr val="bg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100701748259043"/>
                      <c:h val="0.11186852254511404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D08-40E9-91D2-4C94D96676EB}"/>
                </c:ext>
              </c:extLst>
            </c:dLbl>
            <c:dLbl>
              <c:idx val="21"/>
              <c:layout>
                <c:manualLayout>
                  <c:x val="1.6226624184995438E-2"/>
                  <c:y val="-0.27211262240703421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1201264228641223E-3"/>
                      <c:h val="1.4361499515926801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2-1D08-40E9-91D2-4C94D96676E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xVal>
            <c:numRef>
              <c:f>Sheet1!$B$1:$Q$1</c:f>
              <c:numCache>
                <c:formatCode>General</c:formatCode>
                <c:ptCount val="16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  <c:pt idx="13">
                  <c:v>2017</c:v>
                </c:pt>
                <c:pt idx="14">
                  <c:v>2018</c:v>
                </c:pt>
                <c:pt idx="15">
                  <c:v>2019</c:v>
                </c:pt>
              </c:numCache>
            </c:numRef>
          </c:xVal>
          <c:yVal>
            <c:numRef>
              <c:f>Sheet1!$B$2:$Q$2</c:f>
              <c:numCache>
                <c:formatCode>General</c:formatCode>
                <c:ptCount val="16"/>
                <c:pt idx="1">
                  <c:v>1.1000000000000001</c:v>
                </c:pt>
                <c:pt idx="2">
                  <c:v>1.9</c:v>
                </c:pt>
                <c:pt idx="3">
                  <c:v>2.8</c:v>
                </c:pt>
                <c:pt idx="4">
                  <c:v>3</c:v>
                </c:pt>
                <c:pt idx="5">
                  <c:v>2.4500000000000002</c:v>
                </c:pt>
                <c:pt idx="6">
                  <c:v>3.3</c:v>
                </c:pt>
                <c:pt idx="7">
                  <c:v>5.2</c:v>
                </c:pt>
                <c:pt idx="8">
                  <c:v>5.4</c:v>
                </c:pt>
                <c:pt idx="9">
                  <c:v>5.9</c:v>
                </c:pt>
                <c:pt idx="10">
                  <c:v>6.1</c:v>
                </c:pt>
                <c:pt idx="11">
                  <c:v>3.8</c:v>
                </c:pt>
                <c:pt idx="12">
                  <c:v>1.9</c:v>
                </c:pt>
                <c:pt idx="13">
                  <c:v>0.83</c:v>
                </c:pt>
                <c:pt idx="14">
                  <c:v>0.37</c:v>
                </c:pt>
                <c:pt idx="15">
                  <c:v>0.6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1A-4F44-95D4-338D70D765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0051072"/>
        <c:axId val="130061440"/>
      </c:scatterChart>
      <c:valAx>
        <c:axId val="130051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0" i="0" baseline="0"/>
            </a:pPr>
            <a:endParaRPr lang="de-DE"/>
          </a:p>
        </c:txPr>
        <c:crossAx val="130061440"/>
        <c:crosses val="autoZero"/>
        <c:crossBetween val="midCat"/>
        <c:majorUnit val="1"/>
      </c:valAx>
      <c:valAx>
        <c:axId val="130061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30051072"/>
        <c:crosses val="autoZero"/>
        <c:crossBetween val="midCat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95011782403099"/>
          <c:y val="0.15709464821369054"/>
          <c:w val="0.79790985322358288"/>
          <c:h val="0.685712698589045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Catheter Trombectomy/clot catcher</c:v>
                </c:pt>
              </c:strCache>
            </c:strRef>
          </c:tx>
          <c:spPr>
            <a:solidFill>
              <a:srgbClr val="FFFF00"/>
            </a:solidFill>
            <a:ln w="13866">
              <a:noFill/>
              <a:prstDash val="solid"/>
            </a:ln>
          </c:spPr>
          <c:invertIfNegative val="0"/>
          <c:dLbls>
            <c:dLbl>
              <c:idx val="10"/>
              <c:layout>
                <c:manualLayout>
                  <c:x val="2.6368264300617599E-2"/>
                  <c:y val="-0.45352103734505694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dirty="0"/>
                      <a:t>ESC</a:t>
                    </a:r>
                    <a:r>
                      <a:rPr lang="en-US" baseline="0" dirty="0"/>
                      <a:t> Class IIa</a:t>
                    </a:r>
                    <a:endParaRPr lang="en-US" dirty="0"/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1" i="0" u="none" strike="noStrike" kern="1200" baseline="0">
                        <a:solidFill>
                          <a:srgbClr val="FFFFFF"/>
                        </a:solidFill>
                        <a:latin typeface="Arial"/>
                        <a:ea typeface="Arial"/>
                        <a:cs typeface="Arial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49153851821535"/>
                      <c:h val="8.1633786722110233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9D1A-4591-8197-091F1E36F1C6}"/>
                </c:ext>
              </c:extLst>
            </c:dLbl>
            <c:dLbl>
              <c:idx val="15"/>
              <c:layout>
                <c:manualLayout>
                  <c:x val="-2.7044373641659067E-3"/>
                  <c:y val="-0.3577777072388782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III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9D1A-4591-8197-091F1E36F1C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Sheet1!$B$7:$S$7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Sheet1!$B$8:$S$8</c:f>
              <c:numCache>
                <c:formatCode>General</c:formatCode>
                <c:ptCount val="18"/>
                <c:pt idx="0">
                  <c:v>148</c:v>
                </c:pt>
                <c:pt idx="1">
                  <c:v>173</c:v>
                </c:pt>
                <c:pt idx="2">
                  <c:v>213</c:v>
                </c:pt>
                <c:pt idx="3">
                  <c:v>380</c:v>
                </c:pt>
                <c:pt idx="4">
                  <c:v>580</c:v>
                </c:pt>
                <c:pt idx="5">
                  <c:v>950</c:v>
                </c:pt>
                <c:pt idx="6">
                  <c:v>1065</c:v>
                </c:pt>
                <c:pt idx="7">
                  <c:v>1405</c:v>
                </c:pt>
                <c:pt idx="8">
                  <c:v>1596</c:v>
                </c:pt>
                <c:pt idx="9">
                  <c:v>1896</c:v>
                </c:pt>
                <c:pt idx="10">
                  <c:v>1848</c:v>
                </c:pt>
                <c:pt idx="11">
                  <c:v>1799</c:v>
                </c:pt>
                <c:pt idx="12">
                  <c:v>1606</c:v>
                </c:pt>
                <c:pt idx="13">
                  <c:v>1317</c:v>
                </c:pt>
                <c:pt idx="14">
                  <c:v>1077</c:v>
                </c:pt>
                <c:pt idx="15">
                  <c:v>891</c:v>
                </c:pt>
                <c:pt idx="16">
                  <c:v>662</c:v>
                </c:pt>
                <c:pt idx="17">
                  <c:v>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E-4F73-96DE-B17F7D419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9391232"/>
        <c:axId val="149392768"/>
      </c:barChart>
      <c:catAx>
        <c:axId val="1493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b="0" i="0" baseline="0"/>
            </a:pPr>
            <a:endParaRPr lang="de-DE"/>
          </a:p>
        </c:txPr>
        <c:crossAx val="149392768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149392768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4939123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t"/>
      <c:legendEntry>
        <c:idx val="0"/>
        <c:txPr>
          <a:bodyPr/>
          <a:lstStyle/>
          <a:p>
            <a:pPr>
              <a:defRPr sz="2510" baseline="0">
                <a:solidFill>
                  <a:schemeClr val="bg1">
                    <a:lumMod val="60000"/>
                    <a:lumOff val="40000"/>
                  </a:schemeClr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9.462325909830227E-2"/>
          <c:y val="4.2832542415922041E-2"/>
          <c:w val="4.4069552166467281E-3"/>
          <c:h val="1.4279762566064091E-2"/>
        </c:manualLayout>
      </c:layout>
      <c:overlay val="0"/>
      <c:spPr>
        <a:noFill/>
        <a:ln w="3467">
          <a:noFill/>
          <a:prstDash val="solid"/>
        </a:ln>
      </c:spPr>
      <c:txPr>
        <a:bodyPr/>
        <a:lstStyle/>
        <a:p>
          <a:pPr>
            <a:defRPr sz="2510" baseline="0"/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485352202245722E-2"/>
          <c:y val="2.7642869512511905E-2"/>
          <c:w val="0.90251669833620018"/>
          <c:h val="0.892148887349554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-2.8888073738933335E-2"/>
                  <c:y val="-0.307905446358992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I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11B-407F-A60F-AFF6157EEBD0}"/>
                </c:ext>
              </c:extLst>
            </c:dLbl>
            <c:dLbl>
              <c:idx val="11"/>
              <c:layout>
                <c:manualLayout>
                  <c:x val="3.1928923606189465E-2"/>
                  <c:y val="-0.258420642479868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III B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BF3-494D-A891-324B660D2AA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Tabelle1!$A$2:$A$16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Tabelle1!$B$2:$B$16</c:f>
              <c:numCache>
                <c:formatCode>General</c:formatCode>
                <c:ptCount val="15"/>
                <c:pt idx="0">
                  <c:v>207</c:v>
                </c:pt>
                <c:pt idx="1">
                  <c:v>167</c:v>
                </c:pt>
                <c:pt idx="2">
                  <c:v>151</c:v>
                </c:pt>
                <c:pt idx="3">
                  <c:v>175</c:v>
                </c:pt>
                <c:pt idx="4">
                  <c:v>178</c:v>
                </c:pt>
                <c:pt idx="5">
                  <c:v>208</c:v>
                </c:pt>
                <c:pt idx="6">
                  <c:v>147</c:v>
                </c:pt>
                <c:pt idx="7">
                  <c:v>121</c:v>
                </c:pt>
                <c:pt idx="8">
                  <c:v>87</c:v>
                </c:pt>
                <c:pt idx="9">
                  <c:v>82</c:v>
                </c:pt>
                <c:pt idx="10">
                  <c:v>69</c:v>
                </c:pt>
                <c:pt idx="11">
                  <c:v>37</c:v>
                </c:pt>
                <c:pt idx="12">
                  <c:v>53</c:v>
                </c:pt>
                <c:pt idx="13">
                  <c:v>48</c:v>
                </c:pt>
                <c:pt idx="1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6-4214-9CE8-9C107F427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45696"/>
        <c:axId val="146847232"/>
      </c:barChart>
      <c:catAx>
        <c:axId val="1468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6847232"/>
        <c:crosses val="autoZero"/>
        <c:auto val="1"/>
        <c:lblAlgn val="ctr"/>
        <c:lblOffset val="100"/>
        <c:noMultiLvlLbl val="0"/>
      </c:catAx>
      <c:valAx>
        <c:axId val="1468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456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950122879067074"/>
          <c:y val="0.46438609403411552"/>
          <c:w val="1.383454999252956E-2"/>
          <c:h val="1.074616849943717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62761458971725"/>
          <c:y val="2.5618828963586873E-2"/>
          <c:w val="0.83728476664383478"/>
          <c:h val="0.796774088708849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2011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Tabelle1!$B$2:$B$11</c:f>
              <c:numCache>
                <c:formatCode>General</c:formatCode>
                <c:ptCount val="10"/>
                <c:pt idx="0">
                  <c:v>17.600000000000001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2-4AA0-9768-0E691246B1B3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4.8162383666772085E-2"/>
                  <c:y val="-0.30953914836664725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 Class IIa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339084118858588"/>
                      <c:h val="5.8688622530316314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665A-4BF3-8E6C-24EB335356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Tabelle1!$C$2:$C$11</c:f>
              <c:numCache>
                <c:formatCode>General</c:formatCode>
                <c:ptCount val="10"/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52-4AA0-9768-0E691246B1B3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Tabelle1!$D$2:$D$11</c:f>
              <c:numCache>
                <c:formatCode>General</c:formatCode>
                <c:ptCount val="10"/>
                <c:pt idx="2">
                  <c:v>30.7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52-4AA0-9768-0E691246B1B3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Tabelle1!$E$2:$E$11</c:f>
              <c:numCache>
                <c:formatCode>General</c:formatCode>
                <c:ptCount val="10"/>
                <c:pt idx="3">
                  <c:v>39.5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752-4AA0-9768-0E691246B1B3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Tabelle1!$F$2:$F$11</c:f>
              <c:numCache>
                <c:formatCode>General</c:formatCode>
                <c:ptCount val="10"/>
                <c:pt idx="4">
                  <c:v>43.1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752-4AA0-9768-0E691246B1B3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Tabelle1!$G$2:$G$11</c:f>
              <c:numCache>
                <c:formatCode>General</c:formatCode>
                <c:ptCount val="10"/>
                <c:pt idx="5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752-4AA0-9768-0E691246B1B3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20162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Tabelle1!$H$2:$H$11</c:f>
              <c:numCache>
                <c:formatCode>General</c:formatCode>
                <c:ptCount val="10"/>
                <c:pt idx="6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56-4BB6-AAC1-EF993B463B23}"/>
            </c:ext>
          </c:extLst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7"/>
              <c:layout>
                <c:manualLayout>
                  <c:x val="-0.14516549443224258"/>
                  <c:y val="-2.4763131869331777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  Class  I 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65A-4BF3-8E6C-24EB335356E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Tabelle1!$I$2:$I$11</c:f>
              <c:numCache>
                <c:formatCode>General</c:formatCode>
                <c:ptCount val="10"/>
                <c:pt idx="7">
                  <c:v>59.3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F3-4FC4-93CA-D8D6AB0E09CB}"/>
            </c:ext>
          </c:extLst>
        </c:ser>
        <c:ser>
          <c:idx val="8"/>
          <c:order val="8"/>
          <c:tx>
            <c:strRef>
              <c:f>Tabelle1!$J$1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Tabelle1!$J$2:$J$11</c:f>
              <c:numCache>
                <c:formatCode>General</c:formatCode>
                <c:ptCount val="10"/>
                <c:pt idx="8">
                  <c:v>58.72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5A-4BF3-8E6C-24EB335356E2}"/>
            </c:ext>
          </c:extLst>
        </c:ser>
        <c:ser>
          <c:idx val="9"/>
          <c:order val="9"/>
          <c:tx>
            <c:strRef>
              <c:f>Tabelle1!$K$1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Tabelle1!$A$2:$A$11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Tabelle1!$K$2:$K$11</c:f>
              <c:numCache>
                <c:formatCode>General</c:formatCode>
                <c:ptCount val="10"/>
                <c:pt idx="9">
                  <c:v>76.8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0C-4356-8303-EB20F7BDD0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27208064"/>
        <c:axId val="127209856"/>
      </c:barChart>
      <c:catAx>
        <c:axId val="1272080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900"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27209856"/>
        <c:crosses val="autoZero"/>
        <c:auto val="1"/>
        <c:lblAlgn val="ctr"/>
        <c:lblOffset val="100"/>
        <c:noMultiLvlLbl val="0"/>
      </c:catAx>
      <c:valAx>
        <c:axId val="1272098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27208064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1430" b="1" i="0" baseline="0">
                <a:solidFill>
                  <a:schemeClr val="accent1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430" b="1" i="0" baseline="0">
                <a:solidFill>
                  <a:schemeClr val="accent2"/>
                </a:solidFill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1430" b="1" i="0" baseline="0">
                <a:solidFill>
                  <a:schemeClr val="accent3"/>
                </a:solidFill>
              </a:defRPr>
            </a:pPr>
            <a:endParaRPr lang="de-DE"/>
          </a:p>
        </c:txPr>
      </c:legendEntry>
      <c:legendEntry>
        <c:idx val="4"/>
        <c:txPr>
          <a:bodyPr/>
          <a:lstStyle/>
          <a:p>
            <a:pPr>
              <a:defRPr sz="1430" b="1" i="0" baseline="0">
                <a:solidFill>
                  <a:schemeClr val="accent5"/>
                </a:solidFill>
              </a:defRPr>
            </a:pPr>
            <a:endParaRPr lang="de-DE"/>
          </a:p>
        </c:txPr>
      </c:legendEntry>
      <c:legendEntry>
        <c:idx val="5"/>
        <c:txPr>
          <a:bodyPr/>
          <a:lstStyle/>
          <a:p>
            <a:pPr>
              <a:defRPr sz="1430" b="1" i="0" baseline="0">
                <a:solidFill>
                  <a:schemeClr val="accent6"/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"/>
          <c:y val="0.57897401905397772"/>
          <c:w val="8.1608346935810552E-2"/>
          <c:h val="0.42102588780702382"/>
        </c:manualLayout>
      </c:layout>
      <c:overlay val="0"/>
      <c:txPr>
        <a:bodyPr/>
        <a:lstStyle/>
        <a:p>
          <a:pPr>
            <a:defRPr sz="1430"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07571232111852"/>
          <c:y val="0.17221201612519244"/>
          <c:w val="0.84253306973232045"/>
          <c:h val="0.6705953306775437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Sheet1!$A$8</c:f>
              <c:strCache>
                <c:ptCount val="1"/>
                <c:pt idx="0">
                  <c:v>Defektverschl.</c:v>
                </c:pt>
              </c:strCache>
            </c:strRef>
          </c:tx>
          <c:spPr>
            <a:solidFill>
              <a:schemeClr val="bg1">
                <a:lumMod val="60000"/>
                <a:lumOff val="40000"/>
              </a:schemeClr>
            </a:solidFill>
            <a:ln w="13866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15"/>
              <c:layout>
                <c:manualLayout>
                  <c:x val="-0.22717273858993622"/>
                  <c:y val="-0.556822952211659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PFO closure recommended</a:t>
                    </a:r>
                    <a:r>
                      <a:rPr lang="en-US" baseline="0" dirty="0"/>
                      <a:t> in  RCT   </a:t>
                    </a:r>
                    <a:r>
                      <a:rPr lang="en-US" sz="1100" baseline="0" dirty="0"/>
                      <a:t>RESPECT REDUCE  CLOSE DEFENSE  </a:t>
                    </a:r>
                    <a:endParaRPr lang="en-US" sz="11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5569088153158888"/>
                      <c:h val="0.16402344183979556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EDE3-444C-AF73-F3797ACD3DB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Sheet1!$B$7:$S$7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Sheet1!$B$8:$S$8</c:f>
              <c:numCache>
                <c:formatCode>General</c:formatCode>
                <c:ptCount val="18"/>
                <c:pt idx="1">
                  <c:v>162</c:v>
                </c:pt>
                <c:pt idx="2">
                  <c:v>243</c:v>
                </c:pt>
                <c:pt idx="3">
                  <c:v>269</c:v>
                </c:pt>
                <c:pt idx="4">
                  <c:v>332</c:v>
                </c:pt>
                <c:pt idx="5">
                  <c:v>214</c:v>
                </c:pt>
                <c:pt idx="6">
                  <c:v>202</c:v>
                </c:pt>
                <c:pt idx="7">
                  <c:v>296</c:v>
                </c:pt>
                <c:pt idx="8">
                  <c:v>274</c:v>
                </c:pt>
                <c:pt idx="9">
                  <c:v>236</c:v>
                </c:pt>
                <c:pt idx="10">
                  <c:v>193</c:v>
                </c:pt>
                <c:pt idx="11">
                  <c:v>191</c:v>
                </c:pt>
                <c:pt idx="12">
                  <c:v>218</c:v>
                </c:pt>
                <c:pt idx="13">
                  <c:v>217</c:v>
                </c:pt>
                <c:pt idx="14">
                  <c:v>218</c:v>
                </c:pt>
                <c:pt idx="15">
                  <c:v>198</c:v>
                </c:pt>
                <c:pt idx="16">
                  <c:v>311</c:v>
                </c:pt>
                <c:pt idx="17">
                  <c:v>368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9E-4F73-96DE-B17F7D4191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149391232"/>
        <c:axId val="149392768"/>
      </c:barChart>
      <c:catAx>
        <c:axId val="149391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3467">
            <a:solidFill>
              <a:schemeClr val="tx1"/>
            </a:solidFill>
            <a:prstDash val="solid"/>
          </a:ln>
        </c:spPr>
        <c:txPr>
          <a:bodyPr rot="-3600000" vert="horz"/>
          <a:lstStyle/>
          <a:p>
            <a:pPr>
              <a:defRPr b="0" i="0" baseline="0"/>
            </a:pPr>
            <a:endParaRPr lang="de-DE"/>
          </a:p>
        </c:txPr>
        <c:crossAx val="149392768"/>
        <c:crosses val="autoZero"/>
        <c:auto val="0"/>
        <c:lblAlgn val="ctr"/>
        <c:lblOffset val="100"/>
        <c:tickLblSkip val="1"/>
        <c:tickMarkSkip val="1"/>
        <c:noMultiLvlLbl val="1"/>
      </c:catAx>
      <c:valAx>
        <c:axId val="149392768"/>
        <c:scaling>
          <c:orientation val="minMax"/>
        </c:scaling>
        <c:delete val="0"/>
        <c:axPos val="l"/>
        <c:majorGridlines>
          <c:spPr>
            <a:ln w="3467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none"/>
        <c:minorTickMark val="none"/>
        <c:tickLblPos val="nextTo"/>
        <c:spPr>
          <a:ln w="346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de-DE"/>
          </a:p>
        </c:txPr>
        <c:crossAx val="149391232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7155690506007008E-2"/>
          <c:y val="5.4646127282153838E-2"/>
          <c:w val="0.89808164502313026"/>
          <c:h val="0.7650565832191484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2012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0.55000000000000004</c:v>
                </c:pt>
                <c:pt idx="1">
                  <c:v>10.62</c:v>
                </c:pt>
                <c:pt idx="2">
                  <c:v>3.97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85-4120-A3AB-EE9717EC4F89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2013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4.7</c:v>
                </c:pt>
                <c:pt idx="1">
                  <c:v>11.7</c:v>
                </c:pt>
                <c:pt idx="2">
                  <c:v>3.6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85-4120-A3AB-EE9717EC4F89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7.4</c:v>
                </c:pt>
                <c:pt idx="1">
                  <c:v>10.9</c:v>
                </c:pt>
                <c:pt idx="2">
                  <c:v>3.1</c:v>
                </c:pt>
                <c:pt idx="3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85-4120-A3AB-EE9717EC4F89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tx2">
                <a:lumMod val="95000"/>
              </a:schemeClr>
            </a:solidFill>
          </c:spPr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5.0999999999999996</c:v>
                </c:pt>
                <c:pt idx="1">
                  <c:v>14</c:v>
                </c:pt>
                <c:pt idx="2">
                  <c:v>3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A85-4120-A3AB-EE9717EC4F89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2.6</c:v>
                </c:pt>
                <c:pt idx="1">
                  <c:v>15.9</c:v>
                </c:pt>
                <c:pt idx="2">
                  <c:v>3.5</c:v>
                </c:pt>
                <c:pt idx="3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A85-4120-A3AB-EE9717EC4F89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0.47</c:v>
                </c:pt>
                <c:pt idx="1">
                  <c:v>15.4</c:v>
                </c:pt>
                <c:pt idx="2">
                  <c:v>3.2</c:v>
                </c:pt>
                <c:pt idx="3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85-4120-A3AB-EE9717EC4F89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5"/>
              </a:solidFill>
            </a:ln>
          </c:spPr>
          <c:invertIfNegative val="0"/>
          <c:dLbls>
            <c:dLbl>
              <c:idx val="1"/>
              <c:layout>
                <c:manualLayout>
                  <c:x val="6.1066599032458514E-2"/>
                  <c:y val="-9.0634219654606288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</a:t>
                    </a:r>
                    <a:r>
                      <a:rPr lang="en-US" baseline="0" dirty="0"/>
                      <a:t> Class I  A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692265241188444"/>
                      <c:h val="5.80548920490315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C6DC-4BED-86D1-18597100DC82}"/>
                </c:ext>
              </c:extLst>
            </c:dLbl>
            <c:dLbl>
              <c:idx val="2"/>
              <c:layout>
                <c:manualLayout>
                  <c:x val="2.0600780396491922E-2"/>
                  <c:y val="-4.654189657939232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ESC Class IIa  B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99491712241161"/>
                      <c:h val="0.10876106358552753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BE63-47BA-8A7C-EA93CD409B5A}"/>
                </c:ext>
              </c:extLst>
            </c:dLbl>
            <c:dLbl>
              <c:idx val="3"/>
              <c:layout>
                <c:manualLayout>
                  <c:x val="-0.10815409708158315"/>
                  <c:y val="-6.368891110864234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.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851438711925197E-2"/>
                      <c:h val="5.805489204903158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BE63-47BA-8A7C-EA93CD409B5A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Tabelle1!$H$2:$H$5</c:f>
              <c:numCache>
                <c:formatCode>General</c:formatCode>
                <c:ptCount val="4"/>
                <c:pt idx="0">
                  <c:v>0.2</c:v>
                </c:pt>
                <c:pt idx="1">
                  <c:v>14.3</c:v>
                </c:pt>
                <c:pt idx="2">
                  <c:v>2.89</c:v>
                </c:pt>
                <c:pt idx="3">
                  <c:v>2.21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38-4A17-8D9A-5DF7613B73BC}"/>
            </c:ext>
          </c:extLst>
        </c:ser>
        <c:ser>
          <c:idx val="7"/>
          <c:order val="7"/>
          <c:tx>
            <c:strRef>
              <c:f>Tabelle1!$I$1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bioabSTENT %</c:v>
                </c:pt>
                <c:pt idx="1">
                  <c:v>FFR %</c:v>
                </c:pt>
                <c:pt idx="2">
                  <c:v>IVUS %</c:v>
                </c:pt>
                <c:pt idx="3">
                  <c:v>OCT % </c:v>
                </c:pt>
              </c:strCache>
            </c:strRef>
          </c:cat>
          <c:val>
            <c:numRef>
              <c:f>Tabelle1!$I$2:$I$5</c:f>
              <c:numCache>
                <c:formatCode>General</c:formatCode>
                <c:ptCount val="4"/>
                <c:pt idx="0">
                  <c:v>0.1</c:v>
                </c:pt>
                <c:pt idx="1">
                  <c:v>16.5</c:v>
                </c:pt>
                <c:pt idx="2">
                  <c:v>3</c:v>
                </c:pt>
                <c:pt idx="3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37-4B72-A603-ACBA7F760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145280"/>
        <c:axId val="146146816"/>
      </c:barChart>
      <c:catAx>
        <c:axId val="1461452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70"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46146816"/>
        <c:crosses val="autoZero"/>
        <c:auto val="1"/>
        <c:lblAlgn val="ctr"/>
        <c:lblOffset val="100"/>
        <c:noMultiLvlLbl val="0"/>
      </c:catAx>
      <c:valAx>
        <c:axId val="14614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146145280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970" b="1" baseline="0">
                <a:solidFill>
                  <a:schemeClr val="accent1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1970" b="1" baseline="0">
                <a:solidFill>
                  <a:schemeClr val="accent2"/>
                </a:solidFill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1970" b="1" baseline="0">
                <a:solidFill>
                  <a:schemeClr val="accent4"/>
                </a:solidFill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sz="1970" b="1" baseline="0">
                <a:solidFill>
                  <a:schemeClr val="tx1">
                    <a:lumMod val="95000"/>
                  </a:schemeClr>
                </a:solidFill>
              </a:defRPr>
            </a:pPr>
            <a:endParaRPr lang="de-DE"/>
          </a:p>
        </c:txPr>
      </c:legendEntry>
      <c:legendEntry>
        <c:idx val="4"/>
        <c:txPr>
          <a:bodyPr/>
          <a:lstStyle/>
          <a:p>
            <a:pPr>
              <a:defRPr sz="1970" b="1" i="0" baseline="0">
                <a:solidFill>
                  <a:schemeClr val="accent5"/>
                </a:solidFill>
              </a:defRPr>
            </a:pPr>
            <a:endParaRPr lang="de-DE"/>
          </a:p>
        </c:txPr>
      </c:legendEntry>
      <c:legendEntry>
        <c:idx val="5"/>
        <c:txPr>
          <a:bodyPr/>
          <a:lstStyle/>
          <a:p>
            <a:pPr>
              <a:defRPr sz="1970" b="1" baseline="0">
                <a:solidFill>
                  <a:schemeClr val="accent6">
                    <a:lumMod val="75000"/>
                  </a:schemeClr>
                </a:solidFill>
              </a:defRPr>
            </a:pPr>
            <a:endParaRPr lang="de-DE"/>
          </a:p>
        </c:txPr>
      </c:legendEntry>
      <c:legendEntry>
        <c:idx val="6"/>
        <c:txPr>
          <a:bodyPr/>
          <a:lstStyle/>
          <a:p>
            <a:pPr>
              <a:defRPr sz="1970" b="1" i="0" baseline="0">
                <a:solidFill>
                  <a:schemeClr val="accent5">
                    <a:lumMod val="90000"/>
                  </a:schemeClr>
                </a:solidFill>
              </a:defRPr>
            </a:pPr>
            <a:endParaRPr lang="de-DE"/>
          </a:p>
        </c:txPr>
      </c:legendEntry>
      <c:legendEntry>
        <c:idx val="7"/>
        <c:txPr>
          <a:bodyPr/>
          <a:lstStyle/>
          <a:p>
            <a:pPr>
              <a:defRPr sz="1970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.85076982381929889"/>
          <c:y val="2.9045576726042781E-2"/>
          <c:w val="0.10245829413720096"/>
          <c:h val="0.54458763841054703"/>
        </c:manualLayout>
      </c:layout>
      <c:overlay val="0"/>
      <c:txPr>
        <a:bodyPr/>
        <a:lstStyle/>
        <a:p>
          <a:pPr>
            <a:defRPr sz="197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512731660176465E-2"/>
          <c:y val="2.896646306055195E-2"/>
          <c:w val="0.90832861578577184"/>
          <c:h val="0.74007805808399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</c:v>
                </c:pt>
              </c:strCache>
            </c:strRef>
          </c:tx>
          <c:invertIfNegative val="0"/>
          <c:dLbls>
            <c:dLbl>
              <c:idx val="17"/>
              <c:layout>
                <c:manualLayout>
                  <c:x val="-0.12345679012345678"/>
                  <c:y val="-0.31300334443912142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FF0000"/>
                        </a:solidFill>
                      </a:rPr>
                      <a:t>n = 11 Centres in Austria in 2019 with 2-17 Cases each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1FF-40CD-BC12-1754CF47B30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Tabelle1!$A$2:$A$19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Tabelle1!$B$2:$B$19</c:f>
              <c:numCache>
                <c:formatCode>General</c:formatCode>
                <c:ptCount val="18"/>
                <c:pt idx="0">
                  <c:v>7</c:v>
                </c:pt>
                <c:pt idx="1">
                  <c:v>4</c:v>
                </c:pt>
                <c:pt idx="2">
                  <c:v>13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2</c:v>
                </c:pt>
                <c:pt idx="10">
                  <c:v>4</c:v>
                </c:pt>
                <c:pt idx="11">
                  <c:v>11</c:v>
                </c:pt>
                <c:pt idx="12">
                  <c:v>24</c:v>
                </c:pt>
                <c:pt idx="13">
                  <c:v>25</c:v>
                </c:pt>
                <c:pt idx="14">
                  <c:v>57</c:v>
                </c:pt>
                <c:pt idx="15">
                  <c:v>76</c:v>
                </c:pt>
                <c:pt idx="16">
                  <c:v>58</c:v>
                </c:pt>
                <c:pt idx="17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35-4C48-A39D-18DC9B2AC7A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dLbls>
            <c:dLbl>
              <c:idx val="11"/>
              <c:layout>
                <c:manualLayout>
                  <c:x val="-0.1437908496732026"/>
                  <c:y val="3.4569487391664128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n</a:t>
                    </a:r>
                    <a:r>
                      <a:rPr lang="en-US" baseline="0" dirty="0">
                        <a:solidFill>
                          <a:srgbClr val="FF0000"/>
                        </a:solidFill>
                      </a:rPr>
                      <a:t> </a:t>
                    </a:r>
                    <a:r>
                      <a:rPr lang="en-US" dirty="0">
                        <a:solidFill>
                          <a:srgbClr val="FF0000"/>
                        </a:solidFill>
                      </a:rPr>
                      <a:t>= 10 Centres in Austria</a:t>
                    </a:r>
                    <a:r>
                      <a:rPr lang="en-US" baseline="0" dirty="0">
                        <a:solidFill>
                          <a:srgbClr val="FF0000"/>
                        </a:solidFill>
                      </a:rPr>
                      <a:t> during 2017 and 2018 with 2-14 Cases each</a:t>
                    </a:r>
                    <a:endParaRPr lang="en-US" dirty="0">
                      <a:solidFill>
                        <a:srgbClr val="FF0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235-4C48-A39D-18DC9B2AC7A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Tabelle1!$A$2:$A$19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Tabelle1!$C$2:$C$19</c:f>
              <c:numCache>
                <c:formatCode>General</c:formatCode>
                <c:ptCount val="18"/>
                <c:pt idx="8">
                  <c:v>0</c:v>
                </c:pt>
                <c:pt idx="9">
                  <c:v>114</c:v>
                </c:pt>
                <c:pt idx="10">
                  <c:v>179</c:v>
                </c:pt>
                <c:pt idx="11">
                  <c:v>278</c:v>
                </c:pt>
                <c:pt idx="16">
                  <c:v>406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35-4C48-A39D-18DC9B2AC7A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cat>
            <c:numRef>
              <c:f>Tabelle1!$A$2:$A$19</c:f>
              <c:numCache>
                <c:formatCode>General</c:formatCod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</c:v>
                </c:pt>
                <c:pt idx="14">
                  <c:v>2016</c:v>
                </c:pt>
                <c:pt idx="15">
                  <c:v>2017</c:v>
                </c:pt>
                <c:pt idx="16">
                  <c:v>2018</c:v>
                </c:pt>
                <c:pt idx="17">
                  <c:v>2019</c:v>
                </c:pt>
              </c:numCache>
            </c:numRef>
          </c:cat>
          <c:val>
            <c:numRef>
              <c:f>Tabelle1!$D$2:$D$19</c:f>
              <c:numCache>
                <c:formatCode>General</c:formatCode>
                <c:ptCount val="18"/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35-4C48-A39D-18DC9B2AC7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588800"/>
        <c:axId val="146590336"/>
      </c:barChart>
      <c:catAx>
        <c:axId val="1465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6590336"/>
        <c:crosses val="autoZero"/>
        <c:auto val="1"/>
        <c:lblAlgn val="ctr"/>
        <c:lblOffset val="100"/>
        <c:noMultiLvlLbl val="0"/>
      </c:catAx>
      <c:valAx>
        <c:axId val="146590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588800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24313862727943319"/>
          <c:y val="0.13440203860168692"/>
          <c:w val="7.2765512154117987E-2"/>
          <c:h val="0.149276218370280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649293673362744"/>
          <c:y val="7.1429577552807141E-2"/>
          <c:w val="0.80616530798856723"/>
          <c:h val="0.7665300614475495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</c:v>
                </c:pt>
              </c:strCache>
            </c:strRef>
          </c:tx>
          <c:spPr>
            <a:ln>
              <a:noFill/>
            </a:ln>
          </c:spPr>
          <c:marker>
            <c:symbol val="diamond"/>
            <c:size val="14"/>
          </c:marker>
          <c:xVal>
            <c:numRef>
              <c:f>Sheet1!$B$1:$AD$1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xVal>
          <c:yVal>
            <c:numRef>
              <c:f>Sheet1!$B$2:$AD$2</c:f>
              <c:numCache>
                <c:formatCode>General</c:formatCode>
                <c:ptCount val="29"/>
                <c:pt idx="0">
                  <c:v>389</c:v>
                </c:pt>
                <c:pt idx="1">
                  <c:v>472</c:v>
                </c:pt>
                <c:pt idx="2">
                  <c:v>533</c:v>
                </c:pt>
                <c:pt idx="3">
                  <c:v>617</c:v>
                </c:pt>
                <c:pt idx="4">
                  <c:v>737</c:v>
                </c:pt>
                <c:pt idx="5">
                  <c:v>838</c:v>
                </c:pt>
                <c:pt idx="6">
                  <c:v>951</c:v>
                </c:pt>
                <c:pt idx="7">
                  <c:v>1070</c:v>
                </c:pt>
                <c:pt idx="8">
                  <c:v>1152</c:v>
                </c:pt>
                <c:pt idx="9">
                  <c:v>1300</c:v>
                </c:pt>
                <c:pt idx="10">
                  <c:v>1495</c:v>
                </c:pt>
                <c:pt idx="11">
                  <c:v>1685</c:v>
                </c:pt>
                <c:pt idx="12">
                  <c:v>1868</c:v>
                </c:pt>
                <c:pt idx="13">
                  <c:v>2061</c:v>
                </c:pt>
                <c:pt idx="14">
                  <c:v>2290</c:v>
                </c:pt>
                <c:pt idx="15">
                  <c:v>2321</c:v>
                </c:pt>
                <c:pt idx="16">
                  <c:v>2330</c:v>
                </c:pt>
                <c:pt idx="17">
                  <c:v>2377</c:v>
                </c:pt>
                <c:pt idx="18">
                  <c:v>2364</c:v>
                </c:pt>
                <c:pt idx="19">
                  <c:v>2428</c:v>
                </c:pt>
                <c:pt idx="20">
                  <c:v>2407</c:v>
                </c:pt>
                <c:pt idx="21">
                  <c:v>2437</c:v>
                </c:pt>
                <c:pt idx="22">
                  <c:v>2574</c:v>
                </c:pt>
                <c:pt idx="23">
                  <c:v>2686</c:v>
                </c:pt>
                <c:pt idx="24">
                  <c:v>2591</c:v>
                </c:pt>
                <c:pt idx="25">
                  <c:v>2603</c:v>
                </c:pt>
                <c:pt idx="26">
                  <c:v>2705</c:v>
                </c:pt>
                <c:pt idx="27">
                  <c:v>2780</c:v>
                </c:pt>
                <c:pt idx="28">
                  <c:v>2933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9B2-4BD3-99B4-F4B2229DC40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dPt>
            <c:idx val="15"/>
            <c:marker>
              <c:symbol val="squar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1-19B2-4BD3-99B4-F4B2229DC400}"/>
              </c:ext>
            </c:extLst>
          </c:dPt>
          <c:xVal>
            <c:numRef>
              <c:f>Sheet1!$B$1:$AD$1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xVal>
          <c:yVal>
            <c:numRef>
              <c:f>Sheet1!$B$3:$AD$3</c:f>
              <c:numCache>
                <c:formatCode>General</c:formatCode>
                <c:ptCount val="29"/>
                <c:pt idx="1">
                  <c:v>462</c:v>
                </c:pt>
                <c:pt idx="2">
                  <c:v>665</c:v>
                </c:pt>
                <c:pt idx="3">
                  <c:v>822</c:v>
                </c:pt>
                <c:pt idx="4">
                  <c:v>959</c:v>
                </c:pt>
                <c:pt idx="5">
                  <c:v>1102</c:v>
                </c:pt>
                <c:pt idx="6">
                  <c:v>1241</c:v>
                </c:pt>
                <c:pt idx="7">
                  <c:v>1366</c:v>
                </c:pt>
                <c:pt idx="8">
                  <c:v>1355</c:v>
                </c:pt>
                <c:pt idx="9">
                  <c:v>1543</c:v>
                </c:pt>
                <c:pt idx="10">
                  <c:v>1668</c:v>
                </c:pt>
                <c:pt idx="11">
                  <c:v>1815</c:v>
                </c:pt>
                <c:pt idx="12">
                  <c:v>1933</c:v>
                </c:pt>
                <c:pt idx="13">
                  <c:v>2114</c:v>
                </c:pt>
                <c:pt idx="14">
                  <c:v>2229</c:v>
                </c:pt>
                <c:pt idx="15">
                  <c:v>2273</c:v>
                </c:pt>
                <c:pt idx="16">
                  <c:v>2308</c:v>
                </c:pt>
                <c:pt idx="17">
                  <c:v>2350</c:v>
                </c:pt>
                <c:pt idx="18">
                  <c:v>2571</c:v>
                </c:pt>
                <c:pt idx="19">
                  <c:v>2693</c:v>
                </c:pt>
                <c:pt idx="20">
                  <c:v>2564</c:v>
                </c:pt>
                <c:pt idx="21">
                  <c:v>2631</c:v>
                </c:pt>
                <c:pt idx="22">
                  <c:v>2771</c:v>
                </c:pt>
                <c:pt idx="23">
                  <c:v>2982</c:v>
                </c:pt>
                <c:pt idx="24">
                  <c:v>2876</c:v>
                </c:pt>
                <c:pt idx="25">
                  <c:v>3265</c:v>
                </c:pt>
                <c:pt idx="26">
                  <c:v>3039</c:v>
                </c:pt>
                <c:pt idx="27">
                  <c:v>3176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19B2-4BD3-99B4-F4B2229DC40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D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4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xVal>
            <c:numRef>
              <c:f>Sheet1!$B$1:$AD$1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xVal>
          <c:yVal>
            <c:numRef>
              <c:f>Sheet1!$B$4:$AD$4</c:f>
              <c:numCache>
                <c:formatCode>General</c:formatCode>
                <c:ptCount val="29"/>
                <c:pt idx="9">
                  <c:v>2194</c:v>
                </c:pt>
                <c:pt idx="10">
                  <c:v>2377</c:v>
                </c:pt>
                <c:pt idx="11">
                  <c:v>2519</c:v>
                </c:pt>
                <c:pt idx="12">
                  <c:v>2698</c:v>
                </c:pt>
                <c:pt idx="13">
                  <c:v>3015</c:v>
                </c:pt>
                <c:pt idx="14">
                  <c:v>3287</c:v>
                </c:pt>
                <c:pt idx="15">
                  <c:v>3536</c:v>
                </c:pt>
                <c:pt idx="16">
                  <c:v>3645</c:v>
                </c:pt>
                <c:pt idx="17">
                  <c:v>3725</c:v>
                </c:pt>
                <c:pt idx="18">
                  <c:v>3794</c:v>
                </c:pt>
                <c:pt idx="19">
                  <c:v>3986</c:v>
                </c:pt>
                <c:pt idx="20">
                  <c:v>4016</c:v>
                </c:pt>
                <c:pt idx="21">
                  <c:v>4122</c:v>
                </c:pt>
                <c:pt idx="22">
                  <c:v>4240</c:v>
                </c:pt>
                <c:pt idx="23">
                  <c:v>4450</c:v>
                </c:pt>
                <c:pt idx="24">
                  <c:v>4440</c:v>
                </c:pt>
                <c:pt idx="25">
                  <c:v>4600</c:v>
                </c:pt>
                <c:pt idx="26">
                  <c:v>4570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19B2-4BD3-99B4-F4B2229DC400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CZ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9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Sheet1!$B$1:$AD$1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xVal>
          <c:yVal>
            <c:numRef>
              <c:f>Sheet1!$B$5:$AD$5</c:f>
              <c:numCache>
                <c:formatCode>General</c:formatCode>
                <c:ptCount val="29"/>
                <c:pt idx="15">
                  <c:v>2210</c:v>
                </c:pt>
                <c:pt idx="17">
                  <c:v>2218</c:v>
                </c:pt>
                <c:pt idx="18">
                  <c:v>2254</c:v>
                </c:pt>
                <c:pt idx="19">
                  <c:v>2091</c:v>
                </c:pt>
                <c:pt idx="20">
                  <c:v>2102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19B2-4BD3-99B4-F4B2229DC400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USA</c:v>
                </c:pt>
              </c:strCache>
            </c:strRef>
          </c:tx>
          <c:spPr>
            <a:ln w="47625">
              <a:noFill/>
            </a:ln>
          </c:spPr>
          <c:marker>
            <c:symbol val="circle"/>
            <c:size val="6"/>
            <c:spPr>
              <a:solidFill>
                <a:srgbClr val="FFFFFF"/>
              </a:solidFill>
              <a:ln>
                <a:solidFill>
                  <a:srgbClr val="FFFFFF"/>
                </a:solidFill>
              </a:ln>
            </c:spPr>
          </c:marker>
          <c:dLbls>
            <c:dLbl>
              <c:idx val="18"/>
              <c:tx>
                <c:rich>
                  <a:bodyPr/>
                  <a:lstStyle/>
                  <a:p>
                    <a:r>
                      <a:rPr lang="de-AT" sz="1000" dirty="0"/>
                      <a:t>SL</a:t>
                    </a:r>
                    <a:endParaRPr lang="de-AT" sz="1400" dirty="0"/>
                  </a:p>
                </c:rich>
              </c:tx>
              <c:dLblPos val="l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9B2-4BD3-99B4-F4B2229DC400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9B2-4BD3-99B4-F4B2229DC4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i="0" baseline="0"/>
                </a:pPr>
                <a:endParaRPr lang="de-DE"/>
              </a:p>
            </c:txPr>
            <c:dLblPos val="l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Sheet1!$B$1:$AD$1</c:f>
              <c:numCache>
                <c:formatCode>General</c:formatCode>
                <c:ptCount val="29"/>
                <c:pt idx="0">
                  <c:v>1991</c:v>
                </c:pt>
                <c:pt idx="1">
                  <c:v>1992</c:v>
                </c:pt>
                <c:pt idx="2">
                  <c:v>1993</c:v>
                </c:pt>
                <c:pt idx="3">
                  <c:v>1994</c:v>
                </c:pt>
                <c:pt idx="4">
                  <c:v>1995</c:v>
                </c:pt>
                <c:pt idx="5">
                  <c:v>1996</c:v>
                </c:pt>
                <c:pt idx="6">
                  <c:v>1997</c:v>
                </c:pt>
                <c:pt idx="7">
                  <c:v>1998</c:v>
                </c:pt>
                <c:pt idx="8">
                  <c:v>1999</c:v>
                </c:pt>
                <c:pt idx="9">
                  <c:v>2000</c:v>
                </c:pt>
                <c:pt idx="10">
                  <c:v>2001</c:v>
                </c:pt>
                <c:pt idx="11">
                  <c:v>2002</c:v>
                </c:pt>
                <c:pt idx="12">
                  <c:v>2003</c:v>
                </c:pt>
                <c:pt idx="13">
                  <c:v>2004</c:v>
                </c:pt>
                <c:pt idx="14">
                  <c:v>2005</c:v>
                </c:pt>
                <c:pt idx="15">
                  <c:v>2006</c:v>
                </c:pt>
                <c:pt idx="16">
                  <c:v>2007</c:v>
                </c:pt>
                <c:pt idx="17">
                  <c:v>2008</c:v>
                </c:pt>
                <c:pt idx="18">
                  <c:v>2009</c:v>
                </c:pt>
                <c:pt idx="19">
                  <c:v>2010</c:v>
                </c:pt>
                <c:pt idx="20">
                  <c:v>2011</c:v>
                </c:pt>
                <c:pt idx="21">
                  <c:v>2012</c:v>
                </c:pt>
                <c:pt idx="22">
                  <c:v>2013</c:v>
                </c:pt>
                <c:pt idx="23">
                  <c:v>2014</c:v>
                </c:pt>
                <c:pt idx="24">
                  <c:v>2015</c:v>
                </c:pt>
                <c:pt idx="25">
                  <c:v>2016</c:v>
                </c:pt>
                <c:pt idx="26">
                  <c:v>2017</c:v>
                </c:pt>
                <c:pt idx="27">
                  <c:v>2018</c:v>
                </c:pt>
                <c:pt idx="28">
                  <c:v>2019</c:v>
                </c:pt>
              </c:numCache>
            </c:numRef>
          </c:xVal>
          <c:yVal>
            <c:numRef>
              <c:f>Sheet1!$B$6:$AD$6</c:f>
              <c:numCache>
                <c:formatCode>General</c:formatCode>
                <c:ptCount val="29"/>
                <c:pt idx="15">
                  <c:v>3702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19B2-4BD3-99B4-F4B2229DC4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8736768"/>
        <c:axId val="118738304"/>
      </c:scatterChart>
      <c:valAx>
        <c:axId val="118736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50" b="1" i="0" baseline="0"/>
            </a:pPr>
            <a:endParaRPr lang="de-DE"/>
          </a:p>
        </c:txPr>
        <c:crossAx val="118738304"/>
        <c:crosses val="autoZero"/>
        <c:crossBetween val="midCat"/>
        <c:majorUnit val="1"/>
      </c:valAx>
      <c:valAx>
        <c:axId val="118738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18736768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4"/>
        <c:delete val="1"/>
      </c:legendEntry>
      <c:layout>
        <c:manualLayout>
          <c:xMode val="edge"/>
          <c:yMode val="edge"/>
          <c:x val="1.3522186820829535E-2"/>
          <c:y val="0.40251726048638647"/>
          <c:w val="6.5243773822650522E-2"/>
          <c:h val="0.35812436676170312"/>
        </c:manualLayout>
      </c:layout>
      <c:overlay val="0"/>
      <c:txPr>
        <a:bodyPr/>
        <a:lstStyle/>
        <a:p>
          <a:pPr>
            <a:defRPr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6388042290491769"/>
          <c:y val="7.1429577552807141E-2"/>
          <c:w val="0.80950634423704171"/>
          <c:h val="0.7766083087213147"/>
        </c:manualLayout>
      </c:layout>
      <c:scatterChart>
        <c:scatterStyle val="lineMarker"/>
        <c:varyColors val="0"/>
        <c:ser>
          <c:idx val="0"/>
          <c:order val="0"/>
          <c:spPr>
            <a:ln w="47625">
              <a:noFill/>
            </a:ln>
          </c:spPr>
          <c:marker>
            <c:symbol val="diamond"/>
            <c:size val="14"/>
          </c:marker>
          <c:dLbls>
            <c:dLbl>
              <c:idx val="24"/>
              <c:layout>
                <c:manualLayout>
                  <c:x val="-6.5809437425692332E-3"/>
                  <c:y val="-9.574333010617866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accent1"/>
                        </a:solidFill>
                      </a:rPr>
                      <a:t>AU</a:t>
                    </a:r>
                    <a:r>
                      <a:rPr lang="en-US" b="1" baseline="0" dirty="0">
                        <a:solidFill>
                          <a:schemeClr val="accent1"/>
                        </a:solidFill>
                      </a:rPr>
                      <a:t> acute</a:t>
                    </a:r>
                    <a:endParaRPr lang="en-US" b="1" dirty="0">
                      <a:solidFill>
                        <a:schemeClr val="accent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FC3-43B5-B9C9-322153379B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Sheet1!$B$2:$AC$2</c:f>
              <c:numCache>
                <c:formatCode>General</c:formatCode>
                <c:ptCount val="28"/>
                <c:pt idx="0">
                  <c:v>1.7</c:v>
                </c:pt>
                <c:pt idx="1">
                  <c:v>1.8</c:v>
                </c:pt>
                <c:pt idx="2">
                  <c:v>2.2999999999999998</c:v>
                </c:pt>
                <c:pt idx="3">
                  <c:v>2.8</c:v>
                </c:pt>
                <c:pt idx="4">
                  <c:v>5.0999999999999996</c:v>
                </c:pt>
                <c:pt idx="5">
                  <c:v>3.9</c:v>
                </c:pt>
                <c:pt idx="6">
                  <c:v>5.5</c:v>
                </c:pt>
                <c:pt idx="7">
                  <c:v>9.1</c:v>
                </c:pt>
                <c:pt idx="8">
                  <c:v>11</c:v>
                </c:pt>
                <c:pt idx="9">
                  <c:v>9.1999999999999993</c:v>
                </c:pt>
                <c:pt idx="10">
                  <c:v>11.7</c:v>
                </c:pt>
                <c:pt idx="11">
                  <c:v>14.3</c:v>
                </c:pt>
                <c:pt idx="12">
                  <c:v>16</c:v>
                </c:pt>
                <c:pt idx="13">
                  <c:v>23.3</c:v>
                </c:pt>
                <c:pt idx="14">
                  <c:v>26</c:v>
                </c:pt>
                <c:pt idx="15">
                  <c:v>31.1</c:v>
                </c:pt>
                <c:pt idx="16">
                  <c:v>33.9</c:v>
                </c:pt>
                <c:pt idx="17">
                  <c:v>34.200000000000003</c:v>
                </c:pt>
                <c:pt idx="18">
                  <c:v>31.9</c:v>
                </c:pt>
                <c:pt idx="19">
                  <c:v>34.200000000000003</c:v>
                </c:pt>
                <c:pt idx="20">
                  <c:v>34.200000000000003</c:v>
                </c:pt>
                <c:pt idx="21">
                  <c:v>32.9</c:v>
                </c:pt>
                <c:pt idx="22">
                  <c:v>33.799999999999997</c:v>
                </c:pt>
                <c:pt idx="23">
                  <c:v>35.9</c:v>
                </c:pt>
                <c:pt idx="24">
                  <c:v>37.700000000000003</c:v>
                </c:pt>
                <c:pt idx="25">
                  <c:v>40.1</c:v>
                </c:pt>
                <c:pt idx="26">
                  <c:v>41</c:v>
                </c:pt>
                <c:pt idx="27">
                  <c:v>41.2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FC3-43B5-B9C9-322153379B20}"/>
            </c:ext>
          </c:extLst>
        </c:ser>
        <c:ser>
          <c:idx val="1"/>
          <c:order val="1"/>
          <c:spPr>
            <a:ln w="47625">
              <a:noFill/>
            </a:ln>
          </c:spPr>
          <c:marker>
            <c:symbol val="square"/>
            <c:size val="11"/>
          </c:marker>
          <c:dLbls>
            <c:dLbl>
              <c:idx val="24"/>
              <c:layout>
                <c:manualLayout>
                  <c:x val="-5.2647549940553866E-3"/>
                  <c:y val="6.0469471646007585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CH STEMI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FC3-43B5-B9C9-322153379B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Sheet1!$B$3:$AC$3</c:f>
              <c:numCache>
                <c:formatCode>General</c:formatCode>
                <c:ptCount val="28"/>
                <c:pt idx="0">
                  <c:v>3.1</c:v>
                </c:pt>
                <c:pt idx="1">
                  <c:v>3.3</c:v>
                </c:pt>
                <c:pt idx="2">
                  <c:v>4.4000000000000004</c:v>
                </c:pt>
                <c:pt idx="3">
                  <c:v>6</c:v>
                </c:pt>
                <c:pt idx="4">
                  <c:v>6.1</c:v>
                </c:pt>
                <c:pt idx="5">
                  <c:v>6.8</c:v>
                </c:pt>
                <c:pt idx="6">
                  <c:v>8</c:v>
                </c:pt>
                <c:pt idx="7">
                  <c:v>10</c:v>
                </c:pt>
                <c:pt idx="8">
                  <c:v>10.3</c:v>
                </c:pt>
                <c:pt idx="9">
                  <c:v>12</c:v>
                </c:pt>
                <c:pt idx="10">
                  <c:v>15</c:v>
                </c:pt>
                <c:pt idx="11">
                  <c:v>19</c:v>
                </c:pt>
                <c:pt idx="12">
                  <c:v>20</c:v>
                </c:pt>
                <c:pt idx="13">
                  <c:v>19</c:v>
                </c:pt>
                <c:pt idx="14">
                  <c:v>20</c:v>
                </c:pt>
                <c:pt idx="15">
                  <c:v>22</c:v>
                </c:pt>
                <c:pt idx="16">
                  <c:v>20</c:v>
                </c:pt>
                <c:pt idx="17">
                  <c:v>18</c:v>
                </c:pt>
                <c:pt idx="18">
                  <c:v>20</c:v>
                </c:pt>
                <c:pt idx="19">
                  <c:v>19</c:v>
                </c:pt>
                <c:pt idx="20">
                  <c:v>15</c:v>
                </c:pt>
                <c:pt idx="21">
                  <c:v>14</c:v>
                </c:pt>
                <c:pt idx="22">
                  <c:v>14.3</c:v>
                </c:pt>
                <c:pt idx="24">
                  <c:v>14.6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FC3-43B5-B9C9-322153379B20}"/>
            </c:ext>
          </c:extLst>
        </c:ser>
        <c:ser>
          <c:idx val="2"/>
          <c:order val="2"/>
          <c:spPr>
            <a:ln w="47625">
              <a:noFill/>
            </a:ln>
          </c:spPr>
          <c:marker>
            <c:symbol val="triangle"/>
            <c:size val="6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Lbls>
            <c:dLbl>
              <c:idx val="24"/>
              <c:layout>
                <c:manualLayout>
                  <c:x val="-5.2647549940553866E-3"/>
                  <c:y val="5.2910787690256637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2"/>
                        </a:solidFill>
                      </a:rPr>
                      <a:t>CH</a:t>
                    </a:r>
                    <a:r>
                      <a:rPr lang="en-US" baseline="0" dirty="0">
                        <a:solidFill>
                          <a:schemeClr val="bg2"/>
                        </a:solidFill>
                      </a:rPr>
                      <a:t> acute</a:t>
                    </a:r>
                    <a:endParaRPr lang="en-US" dirty="0">
                      <a:solidFill>
                        <a:schemeClr val="bg2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FC3-43B5-B9C9-322153379B2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Sheet1!$B$4:$AC$4</c:f>
              <c:numCache>
                <c:formatCode>General</c:formatCode>
                <c:ptCount val="28"/>
                <c:pt idx="19">
                  <c:v>41</c:v>
                </c:pt>
                <c:pt idx="20">
                  <c:v>33</c:v>
                </c:pt>
                <c:pt idx="21">
                  <c:v>34</c:v>
                </c:pt>
                <c:pt idx="22">
                  <c:v>34</c:v>
                </c:pt>
                <c:pt idx="24">
                  <c:v>34.799999999999997</c:v>
                </c:pt>
                <c:pt idx="26">
                  <c:v>38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2FC3-43B5-B9C9-322153379B20}"/>
            </c:ext>
          </c:extLst>
        </c:ser>
        <c:ser>
          <c:idx val="3"/>
          <c:order val="3"/>
          <c:spPr>
            <a:ln w="47625">
              <a:noFill/>
            </a:ln>
          </c:spPr>
          <c:marker>
            <c:spPr>
              <a:solidFill>
                <a:srgbClr val="FF0000"/>
              </a:solidFill>
            </c:spPr>
          </c:marker>
          <c:dLbls>
            <c:dLbl>
              <c:idx val="25"/>
              <c:layout>
                <c:manualLayout>
                  <c:x val="-3.5537096209873859E-2"/>
                  <c:y val="-5.6690030472804652E-2"/>
                </c:manualLayout>
              </c:layout>
              <c:tx>
                <c:rich>
                  <a:bodyPr wrap="square" lIns="38100" tIns="19050" rIns="38100" bIns="19050" anchor="ctr" anchorCtr="0">
                    <a:no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1" i="0" u="none" strike="noStrike" kern="1200" baseline="0" dirty="0">
                        <a:solidFill>
                          <a:schemeClr val="accent1"/>
                        </a:solidFill>
                      </a:rPr>
                      <a:t>AU  STEMI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67030860584314"/>
                      <c:h val="9.4231593315028478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1-7A6B-48A7-9C47-8873340CFAF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Sheet1!$B$1:$AC$1</c:f>
              <c:numCache>
                <c:formatCode>General</c:formatCode>
                <c:ptCount val="28"/>
                <c:pt idx="0">
                  <c:v>1992</c:v>
                </c:pt>
                <c:pt idx="1">
                  <c:v>1993</c:v>
                </c:pt>
                <c:pt idx="2">
                  <c:v>1994</c:v>
                </c:pt>
                <c:pt idx="3">
                  <c:v>1995</c:v>
                </c:pt>
                <c:pt idx="4">
                  <c:v>1996</c:v>
                </c:pt>
                <c:pt idx="5">
                  <c:v>1997</c:v>
                </c:pt>
                <c:pt idx="6">
                  <c:v>1998</c:v>
                </c:pt>
                <c:pt idx="7">
                  <c:v>1999</c:v>
                </c:pt>
                <c:pt idx="8">
                  <c:v>2000</c:v>
                </c:pt>
                <c:pt idx="9">
                  <c:v>2001</c:v>
                </c:pt>
                <c:pt idx="10">
                  <c:v>2002</c:v>
                </c:pt>
                <c:pt idx="11">
                  <c:v>2003</c:v>
                </c:pt>
                <c:pt idx="12">
                  <c:v>2004</c:v>
                </c:pt>
                <c:pt idx="13">
                  <c:v>2005</c:v>
                </c:pt>
                <c:pt idx="14">
                  <c:v>2006</c:v>
                </c:pt>
                <c:pt idx="15">
                  <c:v>2007</c:v>
                </c:pt>
                <c:pt idx="16">
                  <c:v>2008</c:v>
                </c:pt>
                <c:pt idx="17">
                  <c:v>2009</c:v>
                </c:pt>
                <c:pt idx="18">
                  <c:v>2010</c:v>
                </c:pt>
                <c:pt idx="19">
                  <c:v>2011</c:v>
                </c:pt>
                <c:pt idx="20">
                  <c:v>2012</c:v>
                </c:pt>
                <c:pt idx="21">
                  <c:v>2013</c:v>
                </c:pt>
                <c:pt idx="22">
                  <c:v>2014</c:v>
                </c:pt>
                <c:pt idx="23">
                  <c:v>2015</c:v>
                </c:pt>
                <c:pt idx="24">
                  <c:v>2016</c:v>
                </c:pt>
                <c:pt idx="25">
                  <c:v>2017</c:v>
                </c:pt>
                <c:pt idx="26">
                  <c:v>2018</c:v>
                </c:pt>
                <c:pt idx="27">
                  <c:v>2019</c:v>
                </c:pt>
              </c:numCache>
            </c:numRef>
          </c:xVal>
          <c:yVal>
            <c:numRef>
              <c:f>Sheet1!$B$5:$AC$5</c:f>
              <c:numCache>
                <c:formatCode>General</c:formatCode>
                <c:ptCount val="28"/>
                <c:pt idx="16">
                  <c:v>18.600000000000001</c:v>
                </c:pt>
                <c:pt idx="17">
                  <c:v>17.3</c:v>
                </c:pt>
                <c:pt idx="18">
                  <c:v>16.5</c:v>
                </c:pt>
                <c:pt idx="19">
                  <c:v>16.3</c:v>
                </c:pt>
                <c:pt idx="20">
                  <c:v>16.899999999999999</c:v>
                </c:pt>
                <c:pt idx="21">
                  <c:v>16.3</c:v>
                </c:pt>
                <c:pt idx="22">
                  <c:v>17.2</c:v>
                </c:pt>
                <c:pt idx="23">
                  <c:v>17.5</c:v>
                </c:pt>
                <c:pt idx="24">
                  <c:v>17.8</c:v>
                </c:pt>
                <c:pt idx="25">
                  <c:v>20</c:v>
                </c:pt>
                <c:pt idx="26">
                  <c:v>18.5</c:v>
                </c:pt>
                <c:pt idx="27">
                  <c:v>19.100000000000001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A6B-48A7-9C47-8873340CF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542400"/>
        <c:axId val="127543936"/>
      </c:scatterChart>
      <c:valAx>
        <c:axId val="12754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270" b="1" i="0" baseline="0"/>
            </a:pPr>
            <a:endParaRPr lang="de-DE"/>
          </a:p>
        </c:txPr>
        <c:crossAx val="127543936"/>
        <c:crosses val="autoZero"/>
        <c:crossBetween val="midCat"/>
        <c:majorUnit val="1"/>
      </c:valAx>
      <c:valAx>
        <c:axId val="12754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27542400"/>
        <c:crosses val="autoZero"/>
        <c:crossBetween val="midCat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numRef>
              <c:f>Tabelle1!$A$2:$A$16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Tabelle1!$B$2:$B$16</c:f>
              <c:numCache>
                <c:formatCode>General</c:formatCode>
                <c:ptCount val="15"/>
                <c:pt idx="0">
                  <c:v>207</c:v>
                </c:pt>
                <c:pt idx="1">
                  <c:v>167</c:v>
                </c:pt>
                <c:pt idx="2">
                  <c:v>151</c:v>
                </c:pt>
                <c:pt idx="3">
                  <c:v>175</c:v>
                </c:pt>
                <c:pt idx="4">
                  <c:v>178</c:v>
                </c:pt>
                <c:pt idx="5">
                  <c:v>208</c:v>
                </c:pt>
                <c:pt idx="6">
                  <c:v>147</c:v>
                </c:pt>
                <c:pt idx="7">
                  <c:v>121</c:v>
                </c:pt>
                <c:pt idx="8">
                  <c:v>87</c:v>
                </c:pt>
                <c:pt idx="9">
                  <c:v>82</c:v>
                </c:pt>
                <c:pt idx="10">
                  <c:v>69</c:v>
                </c:pt>
                <c:pt idx="11">
                  <c:v>37</c:v>
                </c:pt>
                <c:pt idx="12">
                  <c:v>53</c:v>
                </c:pt>
                <c:pt idx="13">
                  <c:v>48</c:v>
                </c:pt>
                <c:pt idx="14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F6-4214-9CE8-9C107F427591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numRef>
              <c:f>Tabelle1!$A$2:$A$16</c:f>
              <c:numCache>
                <c:formatCode>General</c:formatCode>
                <c:ptCount val="15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numCache>
            </c:numRef>
          </c:cat>
          <c:val>
            <c:numRef>
              <c:f>Tabelle1!$C$2:$C$16</c:f>
              <c:numCache>
                <c:formatCode>General</c:formatCode>
                <c:ptCount val="15"/>
                <c:pt idx="7">
                  <c:v>429</c:v>
                </c:pt>
                <c:pt idx="8">
                  <c:v>287</c:v>
                </c:pt>
                <c:pt idx="13">
                  <c:v>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F6-4214-9CE8-9C107F427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845696"/>
        <c:axId val="146847232"/>
      </c:barChart>
      <c:catAx>
        <c:axId val="1468456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de-DE"/>
          </a:p>
        </c:txPr>
        <c:crossAx val="146847232"/>
        <c:crosses val="autoZero"/>
        <c:auto val="1"/>
        <c:lblAlgn val="ctr"/>
        <c:lblOffset val="100"/>
        <c:noMultiLvlLbl val="0"/>
      </c:catAx>
      <c:valAx>
        <c:axId val="146847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4684569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5202168356406428E-2"/>
          <c:y val="3.116475944964019E-2"/>
          <c:w val="0.89808164502313026"/>
          <c:h val="0.645810093621095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bioabSTENT %</c:v>
                </c:pt>
                <c:pt idx="1">
                  <c:v>clotCatcher</c:v>
                </c:pt>
                <c:pt idx="2">
                  <c:v>CTO %</c:v>
                </c:pt>
                <c:pt idx="3">
                  <c:v>FFR + adenosin %</c:v>
                </c:pt>
                <c:pt idx="4">
                  <c:v>FFR wave free %</c:v>
                </c:pt>
                <c:pt idx="5">
                  <c:v>OCT  %</c:v>
                </c:pt>
                <c:pt idx="6">
                  <c:v>shock PCI %</c:v>
                </c:pt>
                <c:pt idx="7">
                  <c:v>IVUS  %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0.1</c:v>
                </c:pt>
                <c:pt idx="1">
                  <c:v>2.2999999999999998</c:v>
                </c:pt>
                <c:pt idx="2">
                  <c:v>4.2</c:v>
                </c:pt>
                <c:pt idx="3">
                  <c:v>8.1</c:v>
                </c:pt>
                <c:pt idx="4">
                  <c:v>6.3</c:v>
                </c:pt>
                <c:pt idx="5">
                  <c:v>2.5</c:v>
                </c:pt>
                <c:pt idx="6">
                  <c:v>1.4</c:v>
                </c:pt>
                <c:pt idx="7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5B-4C7F-BB80-DE49188764C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strRef>
              <c:f>Tabelle1!$A$2:$A$9</c:f>
              <c:strCache>
                <c:ptCount val="8"/>
                <c:pt idx="0">
                  <c:v>bioabSTENT %</c:v>
                </c:pt>
                <c:pt idx="1">
                  <c:v>clotCatcher</c:v>
                </c:pt>
                <c:pt idx="2">
                  <c:v>CTO %</c:v>
                </c:pt>
                <c:pt idx="3">
                  <c:v>FFR + adenosin %</c:v>
                </c:pt>
                <c:pt idx="4">
                  <c:v>FFR wave free %</c:v>
                </c:pt>
                <c:pt idx="5">
                  <c:v>OCT  %</c:v>
                </c:pt>
                <c:pt idx="6">
                  <c:v>shock PCI %</c:v>
                </c:pt>
                <c:pt idx="7">
                  <c:v>IVUS  %</c:v>
                </c:pt>
              </c:strCache>
            </c:strRef>
          </c:cat>
          <c:val>
            <c:numRef>
              <c:f>Tabelle1!$C$2:$C$9</c:f>
              <c:numCache>
                <c:formatCode>General</c:formatCode>
                <c:ptCount val="8"/>
                <c:pt idx="0">
                  <c:v>0.21</c:v>
                </c:pt>
                <c:pt idx="1">
                  <c:v>4.7</c:v>
                </c:pt>
                <c:pt idx="2">
                  <c:v>6.36</c:v>
                </c:pt>
                <c:pt idx="3">
                  <c:v>9.4</c:v>
                </c:pt>
                <c:pt idx="4">
                  <c:v>5.8</c:v>
                </c:pt>
                <c:pt idx="5">
                  <c:v>3.2</c:v>
                </c:pt>
                <c:pt idx="6">
                  <c:v>2.4</c:v>
                </c:pt>
                <c:pt idx="7">
                  <c:v>1.96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5B-4C7F-BB80-DE49188764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912192"/>
        <c:axId val="145913728"/>
      </c:barChart>
      <c:catAx>
        <c:axId val="145912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70"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45913728"/>
        <c:crosses val="autoZero"/>
        <c:auto val="1"/>
        <c:lblAlgn val="ctr"/>
        <c:lblOffset val="100"/>
        <c:noMultiLvlLbl val="0"/>
      </c:catAx>
      <c:valAx>
        <c:axId val="1459137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14591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58295735908825"/>
          <c:y val="0.16510875778208056"/>
          <c:w val="0.26303432659152898"/>
          <c:h val="0.2371729002020939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14697590905712"/>
          <c:y val="2.480166283147478E-2"/>
          <c:w val="0.85623461413760216"/>
          <c:h val="0.644370891282020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AUT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Mitraclip</c:v>
                </c:pt>
                <c:pt idx="1">
                  <c:v>PFOASDPDAVSD</c:v>
                </c:pt>
                <c:pt idx="2">
                  <c:v>rotablator</c:v>
                </c:pt>
                <c:pt idx="3">
                  <c:v>Doc CAonly</c:v>
                </c:pt>
                <c:pt idx="4">
                  <c:v>peRenaleDe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231</c:v>
                </c:pt>
                <c:pt idx="1">
                  <c:v>368</c:v>
                </c:pt>
                <c:pt idx="2">
                  <c:v>402</c:v>
                </c:pt>
                <c:pt idx="3">
                  <c:v>34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50E-4275-92D1-9E6F7E3595C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CH</c:v>
                </c:pt>
              </c:strCache>
            </c:strRef>
          </c:tx>
          <c:invertIfNegative val="0"/>
          <c:cat>
            <c:strRef>
              <c:f>Tabelle1!$A$2:$A$6</c:f>
              <c:strCache>
                <c:ptCount val="5"/>
                <c:pt idx="0">
                  <c:v>Mitraclip</c:v>
                </c:pt>
                <c:pt idx="1">
                  <c:v>PFOASDPDAVSD</c:v>
                </c:pt>
                <c:pt idx="2">
                  <c:v>rotablator</c:v>
                </c:pt>
                <c:pt idx="3">
                  <c:v>Doc CAonly</c:v>
                </c:pt>
                <c:pt idx="4">
                  <c:v>peRenaleDe</c:v>
                </c:pt>
              </c:strCache>
            </c:strRef>
          </c:cat>
          <c:val>
            <c:numRef>
              <c:f>Tabelle1!$C$2:$C$6</c:f>
              <c:numCache>
                <c:formatCode>General</c:formatCode>
                <c:ptCount val="5"/>
                <c:pt idx="0">
                  <c:v>380</c:v>
                </c:pt>
                <c:pt idx="1">
                  <c:v>998</c:v>
                </c:pt>
                <c:pt idx="2">
                  <c:v>503</c:v>
                </c:pt>
                <c:pt idx="3">
                  <c:v>37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50E-4275-92D1-9E6F7E3595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7882368"/>
        <c:axId val="147883904"/>
      </c:barChart>
      <c:catAx>
        <c:axId val="147882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47883904"/>
        <c:crosses val="autoZero"/>
        <c:auto val="1"/>
        <c:lblAlgn val="ctr"/>
        <c:lblOffset val="100"/>
        <c:noMultiLvlLbl val="0"/>
      </c:catAx>
      <c:valAx>
        <c:axId val="147883904"/>
        <c:scaling>
          <c:orientation val="minMax"/>
          <c:max val="11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rgbClr val="FFFF00"/>
                </a:solidFill>
              </a:defRPr>
            </a:pPr>
            <a:endParaRPr lang="de-DE"/>
          </a:p>
        </c:txPr>
        <c:crossAx val="147882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0479428633512311"/>
          <c:y val="0.18681424286190423"/>
          <c:w val="0.38649111671498576"/>
          <c:h val="0.14832203829204166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dk2" tx1="lt1" bg2="dk1" tx2="lt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2869502045949691"/>
          <c:y val="8.6546931293348353E-2"/>
          <c:w val="0.7142144071782166"/>
          <c:h val="0.7488931785357212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 reporting</c:v>
                </c:pt>
              </c:strCache>
            </c:strRef>
          </c:tx>
          <c:spPr>
            <a:ln w="47625">
              <a:noFill/>
            </a:ln>
          </c:spPr>
          <c:marker>
            <c:symbol val="diamond"/>
            <c:size val="14"/>
          </c:marker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00-B636-44F6-96DC-8CF0ABAD39AD}"/>
              </c:ext>
            </c:extLst>
          </c:dPt>
          <c:dPt>
            <c:idx val="14"/>
            <c:bubble3D val="0"/>
            <c:extLst>
              <c:ext xmlns:c16="http://schemas.microsoft.com/office/drawing/2014/chart" uri="{C3380CC4-5D6E-409C-BE32-E72D297353CC}">
                <c16:uniqueId val="{00000001-B636-44F6-96DC-8CF0ABAD39AD}"/>
              </c:ext>
            </c:extLst>
          </c:dPt>
          <c:dLbls>
            <c:dLbl>
              <c:idx val="18"/>
              <c:layout>
                <c:manualLayout>
                  <c:x val="-6.4906503650831116E-2"/>
                  <c:y val="-0.21164315076102655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rgbClr val="FF0000"/>
                        </a:solidFill>
                      </a:rPr>
                      <a:t>reporting centres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636-44F6-96DC-8CF0ABAD39A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xVal>
            <c:numRef>
              <c:f>Sheet1!$B$1:$V$1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xVal>
          <c:yVal>
            <c:numRef>
              <c:f>Sheet1!$B$2:$V$2</c:f>
              <c:numCache>
                <c:formatCode>General</c:formatCode>
                <c:ptCount val="21"/>
                <c:pt idx="0">
                  <c:v>2.2999999999999998</c:v>
                </c:pt>
                <c:pt idx="1">
                  <c:v>2.1</c:v>
                </c:pt>
                <c:pt idx="2">
                  <c:v>3.2</c:v>
                </c:pt>
                <c:pt idx="3">
                  <c:v>2.5</c:v>
                </c:pt>
                <c:pt idx="4">
                  <c:v>2.2000000000000002</c:v>
                </c:pt>
                <c:pt idx="5">
                  <c:v>1.7</c:v>
                </c:pt>
                <c:pt idx="6">
                  <c:v>3.6</c:v>
                </c:pt>
                <c:pt idx="7">
                  <c:v>8.1999999999999993</c:v>
                </c:pt>
                <c:pt idx="8">
                  <c:v>7.2</c:v>
                </c:pt>
                <c:pt idx="9">
                  <c:v>7.5</c:v>
                </c:pt>
                <c:pt idx="10">
                  <c:v>13.1</c:v>
                </c:pt>
                <c:pt idx="11">
                  <c:v>16.899999999999999</c:v>
                </c:pt>
                <c:pt idx="12">
                  <c:v>17.600000000000001</c:v>
                </c:pt>
                <c:pt idx="13">
                  <c:v>23</c:v>
                </c:pt>
                <c:pt idx="14">
                  <c:v>30.7</c:v>
                </c:pt>
                <c:pt idx="15">
                  <c:v>39.5</c:v>
                </c:pt>
                <c:pt idx="16">
                  <c:v>43.1</c:v>
                </c:pt>
                <c:pt idx="17">
                  <c:v>56.7</c:v>
                </c:pt>
                <c:pt idx="18">
                  <c:v>59.3</c:v>
                </c:pt>
                <c:pt idx="19">
                  <c:v>58.7</c:v>
                </c:pt>
                <c:pt idx="20">
                  <c:v>76.8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B636-44F6-96DC-8CF0ABAD39AD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</c:v>
                </c:pt>
              </c:strCache>
            </c:strRef>
          </c:tx>
          <c:spPr>
            <a:ln w="47625">
              <a:noFill/>
            </a:ln>
          </c:spPr>
          <c:xVal>
            <c:numRef>
              <c:f>Sheet1!$B$1:$V$1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xVal>
          <c:yVal>
            <c:numRef>
              <c:f>Sheet1!$B$3:$V$3</c:f>
              <c:numCache>
                <c:formatCode>General</c:formatCode>
                <c:ptCount val="21"/>
                <c:pt idx="1">
                  <c:v>0.9</c:v>
                </c:pt>
                <c:pt idx="5">
                  <c:v>1.3</c:v>
                </c:pt>
                <c:pt idx="11">
                  <c:v>15</c:v>
                </c:pt>
                <c:pt idx="12">
                  <c:v>26</c:v>
                </c:pt>
                <c:pt idx="13">
                  <c:v>28</c:v>
                </c:pt>
                <c:pt idx="14">
                  <c:v>32</c:v>
                </c:pt>
                <c:pt idx="15">
                  <c:v>33</c:v>
                </c:pt>
                <c:pt idx="17">
                  <c:v>51.25</c:v>
                </c:pt>
                <c:pt idx="19">
                  <c:v>61.7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636-44F6-96DC-8CF0ABAD39AD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french CH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11"/>
            <c:spPr>
              <a:solidFill>
                <a:schemeClr val="bg2">
                  <a:lumMod val="75000"/>
                  <a:lumOff val="25000"/>
                </a:schemeClr>
              </a:solidFill>
              <a:ln>
                <a:solidFill>
                  <a:schemeClr val="bg2">
                    <a:lumMod val="75000"/>
                    <a:lumOff val="25000"/>
                  </a:schemeClr>
                </a:solidFill>
              </a:ln>
            </c:spPr>
          </c:marker>
          <c:dPt>
            <c:idx val="10"/>
            <c:marker>
              <c:spPr>
                <a:solidFill>
                  <a:schemeClr val="bg2">
                    <a:lumMod val="75000"/>
                    <a:lumOff val="25000"/>
                  </a:schemeClr>
                </a:solidFill>
                <a:ln w="22225">
                  <a:solidFill>
                    <a:srgbClr val="000000">
                      <a:lumMod val="75000"/>
                      <a:lumOff val="25000"/>
                    </a:srgbClr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B636-44F6-96DC-8CF0ABAD39AD}"/>
              </c:ext>
            </c:extLst>
          </c:dPt>
          <c:xVal>
            <c:numRef>
              <c:f>Sheet1!$B$1:$V$1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xVal>
          <c:yVal>
            <c:numRef>
              <c:f>Sheet1!$B$4:$V$4</c:f>
              <c:numCache>
                <c:formatCode>General</c:formatCode>
                <c:ptCount val="21"/>
                <c:pt idx="9">
                  <c:v>23</c:v>
                </c:pt>
                <c:pt idx="10">
                  <c:v>32</c:v>
                </c:pt>
                <c:pt idx="11">
                  <c:v>43</c:v>
                </c:pt>
                <c:pt idx="12">
                  <c:v>50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B636-44F6-96DC-8CF0ABAD39AD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german CH</c:v>
                </c:pt>
              </c:strCache>
            </c:strRef>
          </c:tx>
          <c:spPr>
            <a:ln w="47625">
              <a:noFill/>
            </a:ln>
          </c:spPr>
          <c:marker>
            <c:symbol val="triangle"/>
            <c:size val="7"/>
            <c:spPr>
              <a:solidFill>
                <a:srgbClr val="FFFF00"/>
              </a:solidFill>
              <a:ln>
                <a:solidFill>
                  <a:srgbClr val="FFFF00"/>
                </a:solidFill>
              </a:ln>
            </c:spPr>
          </c:marker>
          <c:xVal>
            <c:numRef>
              <c:f>Sheet1!$B$1:$V$1</c:f>
              <c:numCache>
                <c:formatCode>General</c:formatCode>
                <c:ptCount val="21"/>
                <c:pt idx="0">
                  <c:v>1999</c:v>
                </c:pt>
                <c:pt idx="1">
                  <c:v>2000</c:v>
                </c:pt>
                <c:pt idx="2">
                  <c:v>2001</c:v>
                </c:pt>
                <c:pt idx="3">
                  <c:v>2002</c:v>
                </c:pt>
                <c:pt idx="4">
                  <c:v>2003</c:v>
                </c:pt>
                <c:pt idx="5">
                  <c:v>2004</c:v>
                </c:pt>
                <c:pt idx="6">
                  <c:v>2005</c:v>
                </c:pt>
                <c:pt idx="7">
                  <c:v>2006</c:v>
                </c:pt>
                <c:pt idx="8">
                  <c:v>2007</c:v>
                </c:pt>
                <c:pt idx="9">
                  <c:v>2008</c:v>
                </c:pt>
                <c:pt idx="10">
                  <c:v>2009</c:v>
                </c:pt>
                <c:pt idx="11">
                  <c:v>2010</c:v>
                </c:pt>
                <c:pt idx="12">
                  <c:v>2011</c:v>
                </c:pt>
                <c:pt idx="13">
                  <c:v>2012</c:v>
                </c:pt>
                <c:pt idx="14">
                  <c:v>2013</c:v>
                </c:pt>
                <c:pt idx="15">
                  <c:v>2014</c:v>
                </c:pt>
                <c:pt idx="16">
                  <c:v>2015</c:v>
                </c:pt>
                <c:pt idx="17">
                  <c:v>2016</c:v>
                </c:pt>
                <c:pt idx="18">
                  <c:v>2017</c:v>
                </c:pt>
                <c:pt idx="19">
                  <c:v>2018</c:v>
                </c:pt>
                <c:pt idx="20">
                  <c:v>2019</c:v>
                </c:pt>
              </c:numCache>
            </c:numRef>
          </c:xVal>
          <c:yVal>
            <c:numRef>
              <c:f>Sheet1!$B$5:$V$5</c:f>
              <c:numCache>
                <c:formatCode>General</c:formatCode>
                <c:ptCount val="21"/>
                <c:pt idx="9">
                  <c:v>2</c:v>
                </c:pt>
                <c:pt idx="10">
                  <c:v>6</c:v>
                </c:pt>
                <c:pt idx="12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7-B636-44F6-96DC-8CF0ABAD39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8408192"/>
        <c:axId val="128414464"/>
      </c:scatterChart>
      <c:valAx>
        <c:axId val="128408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b="1" i="0" baseline="0"/>
            </a:pPr>
            <a:endParaRPr lang="de-DE"/>
          </a:p>
        </c:txPr>
        <c:crossAx val="128414464"/>
        <c:crosses val="autoZero"/>
        <c:crossBetween val="midCat"/>
        <c:majorUnit val="1"/>
      </c:valAx>
      <c:valAx>
        <c:axId val="12841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/>
            </a:pPr>
            <a:endParaRPr lang="de-DE"/>
          </a:p>
        </c:txPr>
        <c:crossAx val="128408192"/>
        <c:crosses val="autoZero"/>
        <c:crossBetween val="midCat"/>
      </c:valAx>
      <c:spPr>
        <a:noFill/>
      </c:spPr>
    </c:plotArea>
    <c:legend>
      <c:legendPos val="l"/>
      <c:legendEntry>
        <c:idx val="0"/>
        <c:txPr>
          <a:bodyPr/>
          <a:lstStyle/>
          <a:p>
            <a:pPr>
              <a:defRPr b="1" i="0" baseline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b="1" i="0" baseline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b="1" i="0" baseline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egendEntry>
        <c:idx val="3"/>
        <c:txPr>
          <a:bodyPr/>
          <a:lstStyle/>
          <a:p>
            <a:pPr>
              <a:defRPr b="1" i="0" baseline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de-DE"/>
          </a:p>
        </c:txPr>
      </c:legendEntry>
      <c:layout>
        <c:manualLayout>
          <c:xMode val="edge"/>
          <c:yMode val="edge"/>
          <c:x val="0"/>
          <c:y val="0.44250916564826132"/>
          <c:w val="0.18362333103456135"/>
          <c:h val="0.32639528147666191"/>
        </c:manualLayout>
      </c:layout>
      <c:overlay val="0"/>
      <c:txPr>
        <a:bodyPr/>
        <a:lstStyle/>
        <a:p>
          <a:pPr>
            <a:defRPr b="1" i="0" baseline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084466387611067"/>
          <c:y val="2.5618828963586873E-2"/>
          <c:w val="0.78208958403118123"/>
          <c:h val="0.626067493002413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dLbls>
            <c:dLbl>
              <c:idx val="6"/>
              <c:layout>
                <c:manualLayout>
                  <c:x val="2.9173867899389624E-2"/>
                  <c:y val="-0.1019143854963792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PCI</a:t>
                    </a:r>
                    <a:r>
                      <a:rPr lang="en-US" baseline="0" dirty="0"/>
                      <a:t>  overall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F2A8-4D40-AC61-40747646B688}"/>
                </c:ext>
              </c:extLst>
            </c:dLbl>
            <c:dLbl>
              <c:idx val="11"/>
              <c:layout>
                <c:manualLayout>
                  <c:x val="1.3260849045177102E-2"/>
                  <c:y val="-7.643578912228445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PCI</a:t>
                    </a:r>
                    <a:r>
                      <a:rPr lang="en-US" baseline="0" dirty="0"/>
                      <a:t> acute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F2A8-4D40-AC61-40747646B6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 i="0" baseline="0">
                    <a:solidFill>
                      <a:srgbClr val="FFFF00"/>
                    </a:solidFill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Tabelle1!$A$2:$A$16</c:f>
              <c:strCache>
                <c:ptCount val="15"/>
                <c:pt idx="0">
                  <c:v>ANGIO diagnostic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PCI overall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PCI acute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Tabelle1!$B$2:$B$16</c:f>
              <c:numCache>
                <c:formatCode>General</c:formatCode>
                <c:ptCount val="15"/>
                <c:pt idx="1">
                  <c:v>56.1</c:v>
                </c:pt>
                <c:pt idx="6">
                  <c:v>56.7</c:v>
                </c:pt>
                <c:pt idx="11">
                  <c:v>60.4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11B-4007-A0DC-5DECC6FD326C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-1.3260849045177102E-3"/>
                  <c:y val="-6.8792210210055979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aseline="0"/>
                    </a:pPr>
                    <a:r>
                      <a:rPr lang="en-US" b="1" baseline="0" dirty="0">
                        <a:solidFill>
                          <a:srgbClr val="FFFF00"/>
                        </a:solidFill>
                      </a:rPr>
                      <a:t>ANGIO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873-42E0-A541-28D4B172E106}"/>
                </c:ext>
              </c:extLst>
            </c:dLbl>
            <c:dLbl>
              <c:idx val="6"/>
              <c:layout>
                <c:manualLayout>
                  <c:x val="-0.13791283006984192"/>
                  <c:y val="-8.9175087309331824E-2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FF00"/>
                        </a:solidFill>
                      </a:rPr>
                      <a:t>PCI</a:t>
                    </a:r>
                    <a:r>
                      <a:rPr lang="en-US" b="1" baseline="0" dirty="0">
                        <a:solidFill>
                          <a:srgbClr val="FFFF00"/>
                        </a:solidFill>
                      </a:rPr>
                      <a:t>  all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873-42E0-A541-28D4B172E106}"/>
                </c:ext>
              </c:extLst>
            </c:dLbl>
            <c:dLbl>
              <c:idx val="10"/>
              <c:layout>
                <c:manualLayout>
                  <c:x val="-0.27184740542613067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b="1" dirty="0">
                        <a:solidFill>
                          <a:srgbClr val="FFFF00"/>
                        </a:solidFill>
                      </a:rPr>
                      <a:t>PCI</a:t>
                    </a:r>
                    <a:r>
                      <a:rPr lang="en-US" b="1" baseline="0" dirty="0">
                        <a:solidFill>
                          <a:srgbClr val="FFFF00"/>
                        </a:solidFill>
                      </a:rPr>
                      <a:t> acute</a:t>
                    </a:r>
                    <a:endParaRPr lang="en-US" b="1" dirty="0">
                      <a:solidFill>
                        <a:srgbClr val="FFFF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873-42E0-A541-28D4B172E10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Tabelle1!$A$2:$A$16</c:f>
              <c:strCache>
                <c:ptCount val="15"/>
                <c:pt idx="0">
                  <c:v>ANGIO diagnostic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PCI overall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PCI acute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Tabelle1!$C$2:$C$16</c:f>
              <c:numCache>
                <c:formatCode>General</c:formatCode>
                <c:ptCount val="15"/>
                <c:pt idx="2">
                  <c:v>62.02</c:v>
                </c:pt>
                <c:pt idx="7">
                  <c:v>59.3</c:v>
                </c:pt>
                <c:pt idx="12">
                  <c:v>69.099999999999994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11B-4007-A0DC-5DECC6FD326C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2018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invertIfNegative val="0"/>
          <c:dLbls>
            <c:dLbl>
              <c:idx val="3"/>
              <c:layout>
                <c:manualLayout>
                  <c:x val="6.3652075416850085E-2"/>
                  <c:y val="0.11465368368342664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r>
                      <a:rPr lang="en-US" sz="1600" dirty="0">
                        <a:solidFill>
                          <a:schemeClr val="bg2"/>
                        </a:solidFill>
                      </a:rPr>
                      <a:t>n</a:t>
                    </a:r>
                    <a:r>
                      <a:rPr lang="en-US" sz="1600" baseline="0" dirty="0">
                        <a:solidFill>
                          <a:schemeClr val="bg2"/>
                        </a:solidFill>
                      </a:rPr>
                      <a:t> </a:t>
                    </a:r>
                    <a:r>
                      <a:rPr lang="en-US" sz="1600" dirty="0">
                        <a:solidFill>
                          <a:schemeClr val="bg2"/>
                        </a:solidFill>
                      </a:rPr>
                      <a:t>= 30 </a:t>
                    </a:r>
                  </a:p>
                  <a:p>
                    <a:pPr>
                      <a:defRPr/>
                    </a:pPr>
                    <a:r>
                      <a:rPr lang="en-US" sz="1600" dirty="0">
                        <a:solidFill>
                          <a:schemeClr val="bg2"/>
                        </a:solidFill>
                      </a:rPr>
                      <a:t>  centres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5456845647058431"/>
                      <c:h val="0.1622986589029839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0-1C2F-49C0-87E4-69D5140768DC}"/>
                </c:ext>
              </c:extLst>
            </c:dLbl>
            <c:dLbl>
              <c:idx val="7"/>
              <c:layout>
                <c:manualLayout>
                  <c:x val="1.3260849045176129E-3"/>
                  <c:y val="0.18344589389348259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FFFFFF"/>
                        </a:solidFill>
                      </a:rPr>
                      <a:t>N= 33    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FFFFFF"/>
                        </a:solidFill>
                      </a:rPr>
                      <a:t>  Zentren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2F-49C0-87E4-69D5140768DC}"/>
                </c:ext>
              </c:extLst>
            </c:dLbl>
            <c:dLbl>
              <c:idx val="11"/>
              <c:layout>
                <c:manualLayout>
                  <c:x val="-1.3260849045177102E-3"/>
                  <c:y val="0.19108947280571106"/>
                </c:manualLayout>
              </c:layout>
              <c:tx>
                <c:rich>
                  <a:bodyPr wrap="square" lIns="38100" tIns="19050" rIns="38100" bIns="19050" anchor="ctr" anchorCtr="0">
                    <a:spAutoFit/>
                  </a:bodyPr>
                  <a:lstStyle/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FFFFFF"/>
                        </a:solidFill>
                      </a:rPr>
                      <a:t>N= 25     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800" b="0" i="0" u="none" strike="noStrike" kern="1200" baseline="0" dirty="0">
                        <a:solidFill>
                          <a:srgbClr val="FFFFFF"/>
                        </a:solidFill>
                      </a:rPr>
                      <a:t>  Zentren</a:t>
                    </a:r>
                  </a:p>
                  <a:p>
                    <a:pPr marL="0" marR="0" lvl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1800" b="0" i="0" u="none" strike="noStrike" kern="1200" baseline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C2F-49C0-87E4-69D5140768D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Tabelle1!$A$2:$A$16</c:f>
              <c:strCache>
                <c:ptCount val="15"/>
                <c:pt idx="0">
                  <c:v>ANGIO diagnostic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PCI overall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PCI acute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Tabelle1!$D$2:$D$16</c:f>
              <c:numCache>
                <c:formatCode>General</c:formatCode>
                <c:ptCount val="15"/>
                <c:pt idx="3">
                  <c:v>64.78</c:v>
                </c:pt>
                <c:pt idx="8">
                  <c:v>58.72</c:v>
                </c:pt>
                <c:pt idx="13">
                  <c:v>71.58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E2-494C-803C-0AD5DBD0AEE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dLbl>
              <c:idx val="9"/>
              <c:layout>
                <c:manualLayout>
                  <c:x val="1.1934764140659393E-2"/>
                  <c:y val="0.15796729751938782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schemeClr val="bg2"/>
                        </a:solidFill>
                      </a:rPr>
                      <a:t>n = 28 </a:t>
                    </a:r>
                  </a:p>
                  <a:p>
                    <a:r>
                      <a:rPr lang="en-US" sz="1800" b="0" i="0" u="none" strike="noStrike" kern="1200" baseline="0" dirty="0">
                        <a:solidFill>
                          <a:schemeClr val="bg2"/>
                        </a:solidFill>
                      </a:rPr>
                      <a:t>  centres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2A8-4D40-AC61-40747646B688}"/>
                </c:ext>
              </c:extLst>
            </c:dLbl>
            <c:dLbl>
              <c:idx val="14"/>
              <c:layout>
                <c:manualLayout>
                  <c:x val="1.7239103758730136E-2"/>
                  <c:y val="0.14013228005752143"/>
                </c:manualLayout>
              </c:layout>
              <c:tx>
                <c:rich>
                  <a:bodyPr/>
                  <a:lstStyle/>
                  <a:p>
                    <a:r>
                      <a:rPr lang="en-US" sz="1800" b="0" i="0" u="none" strike="noStrike" kern="1200" baseline="0" dirty="0">
                        <a:solidFill>
                          <a:schemeClr val="bg2"/>
                        </a:solidFill>
                      </a:rPr>
                      <a:t>n = 22 </a:t>
                    </a:r>
                  </a:p>
                  <a:p>
                    <a:r>
                      <a:rPr lang="en-US" sz="1800" b="0" i="0" u="none" strike="noStrike" kern="1200" baseline="0" dirty="0">
                        <a:solidFill>
                          <a:schemeClr val="bg2"/>
                        </a:solidFill>
                      </a:rPr>
                      <a:t>  centres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F2A8-4D40-AC61-40747646B68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Tabelle1!$A$2:$A$16</c:f>
              <c:strCache>
                <c:ptCount val="15"/>
                <c:pt idx="0">
                  <c:v>ANGIO diagnostic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PCI overall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PCI acute</c:v>
                </c:pt>
                <c:pt idx="11">
                  <c:v>2016</c:v>
                </c:pt>
                <c:pt idx="12">
                  <c:v>2017</c:v>
                </c:pt>
                <c:pt idx="13">
                  <c:v>2018</c:v>
                </c:pt>
                <c:pt idx="14">
                  <c:v>2019</c:v>
                </c:pt>
              </c:strCache>
            </c:strRef>
          </c:cat>
          <c:val>
            <c:numRef>
              <c:f>Tabelle1!$E$2:$E$16</c:f>
              <c:numCache>
                <c:formatCode>General</c:formatCode>
                <c:ptCount val="15"/>
                <c:pt idx="4">
                  <c:v>73.599999999999994</c:v>
                </c:pt>
                <c:pt idx="9">
                  <c:v>76.8</c:v>
                </c:pt>
                <c:pt idx="14">
                  <c:v>73.900000000000006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A8-4D40-AC61-40747646B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7227392"/>
        <c:axId val="127228928"/>
      </c:barChart>
      <c:catAx>
        <c:axId val="1272273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30"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27228928"/>
        <c:crosses val="autoZero"/>
        <c:auto val="1"/>
        <c:lblAlgn val="ctr"/>
        <c:lblOffset val="100"/>
        <c:noMultiLvlLbl val="0"/>
      </c:catAx>
      <c:valAx>
        <c:axId val="127228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 i="0" baseline="0">
                <a:solidFill>
                  <a:srgbClr val="FFFF00"/>
                </a:solidFill>
              </a:defRPr>
            </a:pPr>
            <a:endParaRPr lang="de-DE"/>
          </a:p>
        </c:txPr>
        <c:crossAx val="127227392"/>
        <c:crosses val="autoZero"/>
        <c:crossBetween val="between"/>
      </c:valAx>
    </c:plotArea>
    <c:legend>
      <c:legendPos val="l"/>
      <c:legendEntry>
        <c:idx val="0"/>
        <c:txPr>
          <a:bodyPr/>
          <a:lstStyle/>
          <a:p>
            <a:pPr>
              <a:defRPr sz="2170" b="1" i="0" baseline="0">
                <a:solidFill>
                  <a:schemeClr val="accent1"/>
                </a:solidFill>
              </a:defRPr>
            </a:pPr>
            <a:endParaRPr lang="de-DE"/>
          </a:p>
        </c:txPr>
      </c:legendEntry>
      <c:legendEntry>
        <c:idx val="1"/>
        <c:txPr>
          <a:bodyPr/>
          <a:lstStyle/>
          <a:p>
            <a:pPr>
              <a:defRPr sz="2170" b="1" i="0" baseline="0">
                <a:solidFill>
                  <a:schemeClr val="accent6">
                    <a:lumMod val="75000"/>
                  </a:schemeClr>
                </a:solidFill>
              </a:defRPr>
            </a:pPr>
            <a:endParaRPr lang="de-DE"/>
          </a:p>
        </c:txPr>
      </c:legendEntry>
      <c:legendEntry>
        <c:idx val="2"/>
        <c:txPr>
          <a:bodyPr/>
          <a:lstStyle/>
          <a:p>
            <a:pPr>
              <a:defRPr sz="2170" b="1" i="0" baseline="0">
                <a:solidFill>
                  <a:schemeClr val="accent4">
                    <a:lumMod val="90000"/>
                  </a:schemeClr>
                </a:solidFill>
              </a:defRPr>
            </a:pPr>
            <a:endParaRPr lang="de-DE"/>
          </a:p>
        </c:txPr>
      </c:legendEntry>
      <c:layout>
        <c:manualLayout>
          <c:xMode val="edge"/>
          <c:yMode val="edge"/>
          <c:x val="0"/>
          <c:y val="0.57897401905397772"/>
          <c:w val="0.10091568773060303"/>
          <c:h val="0.30576883570438085"/>
        </c:manualLayout>
      </c:layout>
      <c:overlay val="0"/>
      <c:txPr>
        <a:bodyPr/>
        <a:lstStyle/>
        <a:p>
          <a:pPr>
            <a:defRPr sz="2170" b="1" i="0" baseline="0"/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2836"/>
            <a:ext cx="4310646" cy="37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6629" y="-12836"/>
            <a:ext cx="4310646" cy="37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98573"/>
            <a:ext cx="4310646" cy="37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6629" y="6498573"/>
            <a:ext cx="4310646" cy="37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C5BD9AAE-9FE4-4278-BF2C-DEA5D225A98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05775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-1605"/>
            <a:ext cx="4310646" cy="34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t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6629" y="-1605"/>
            <a:ext cx="4310646" cy="34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051175" y="519113"/>
            <a:ext cx="3843338" cy="2562225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5985" y="3257310"/>
            <a:ext cx="7295307" cy="3085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9" tIns="46440" rIns="92879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14619"/>
            <a:ext cx="4310646" cy="34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b" anchorCtr="0" compatLnSpc="1">
            <a:prstTxWarp prst="textNoShape">
              <a:avLst/>
            </a:prstTxWarp>
          </a:bodyPr>
          <a:lstStyle>
            <a:lvl1pPr>
              <a:defRPr sz="1000" b="0" dirty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6629" y="6514619"/>
            <a:ext cx="4310646" cy="34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17" tIns="0" rIns="19217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EC871D85-5737-4D69-B988-E6ED10653AB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44389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71D85-5737-4D69-B988-E6ED10653AB1}" type="slidenum">
              <a:rPr lang="de-DE" smtClean="0"/>
              <a:pPr>
                <a:defRPr/>
              </a:pPr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26101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AU = am 1.1.2017 = 8.77 Mio EW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871D85-5737-4D69-B988-E6ED10653AB1}" type="slidenum">
              <a:rPr lang="de-DE" smtClean="0"/>
              <a:pPr>
                <a:defRPr/>
              </a:pPr>
              <a:t>7</a:t>
            </a:fld>
            <a:endParaRPr lang="de-DE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28677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49671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795573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27541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180975" y="0"/>
            <a:ext cx="10104438" cy="6845300"/>
            <a:chOff x="114" y="0"/>
            <a:chExt cx="6365" cy="4312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345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ltGray">
            <a:xfrm>
              <a:off x="324" y="0"/>
              <a:ext cx="180" cy="27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ltGray">
            <a:xfrm>
              <a:off x="420" y="164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ltGray">
            <a:xfrm>
              <a:off x="367" y="1560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Line 8"/>
            <p:cNvSpPr>
              <a:spLocks noChangeShapeType="1"/>
            </p:cNvSpPr>
            <p:nvPr/>
          </p:nvSpPr>
          <p:spPr bwMode="auto">
            <a:xfrm>
              <a:off x="114" y="1560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082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857250" y="1295400"/>
            <a:ext cx="87439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Klicken Sie, um das Titelformat zu bearbeiten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714500" y="3505200"/>
            <a:ext cx="72009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de-DE"/>
              <a:t>Klicken Sie, um das Untertitelformat zu bearbeiten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1FAA1-58D2-4B04-BA69-A48A741F0630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973562-F7B9-4578-88A7-DEEB3FFDBA9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737475" y="228600"/>
            <a:ext cx="2292350" cy="57150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57250" y="228600"/>
            <a:ext cx="6727825" cy="57150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CC13EA-50ED-43E6-A4EE-BED4FC7CF0A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/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BAE3E-B76C-43D8-853E-A7C1F76BA58D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8743950" cy="116205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285875" y="1828800"/>
            <a:ext cx="8743950" cy="4114800"/>
          </a:xfrm>
        </p:spPr>
        <p:txBody>
          <a:bodyPr/>
          <a:lstStyle/>
          <a:p>
            <a:pPr lvl="0"/>
            <a:endParaRPr lang="de-AT" noProof="0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5E52D-266E-4C41-9A04-89B0FF2851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7814C-A940-48B3-A880-39248B7F74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B54C5-9731-4B17-BEF0-D8B449D4EBE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85875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734050" y="1828800"/>
            <a:ext cx="4295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9715B-8116-455E-8D19-CA9F29EE36B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CE4556-940F-4C55-831B-4041F781DA5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000590-A273-451E-8A0D-3748C14ADE1C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2FFD8-EC5E-4AC2-B196-1DE09B45462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C318-1183-4CA8-9F66-5FCAC2C1061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FAE43-D0F1-4304-9060-E372BCF7106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866" name="Group 9"/>
          <p:cNvGrpSpPr>
            <a:grpSpLocks/>
          </p:cNvGrpSpPr>
          <p:nvPr/>
        </p:nvGrpSpPr>
        <p:grpSpPr bwMode="auto">
          <a:xfrm>
            <a:off x="180975" y="0"/>
            <a:ext cx="10093325" cy="6845300"/>
            <a:chOff x="114" y="0"/>
            <a:chExt cx="6358" cy="4312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168" y="0"/>
              <a:ext cx="168" cy="4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ltGray">
            <a:xfrm>
              <a:off x="312" y="0"/>
              <a:ext cx="264" cy="294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ltGray">
            <a:xfrm>
              <a:off x="228" y="0"/>
              <a:ext cx="768" cy="21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ltGray">
            <a:xfrm>
              <a:off x="288" y="0"/>
              <a:ext cx="216" cy="244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ltGray">
            <a:xfrm>
              <a:off x="420" y="924"/>
              <a:ext cx="372" cy="768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ltGray">
            <a:xfrm>
              <a:off x="360" y="888"/>
              <a:ext cx="6112" cy="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032" name="Line 8"/>
            <p:cNvSpPr>
              <a:spLocks noChangeShapeType="1"/>
            </p:cNvSpPr>
            <p:nvPr/>
          </p:nvSpPr>
          <p:spPr bwMode="auto">
            <a:xfrm>
              <a:off x="114" y="888"/>
              <a:ext cx="6304" cy="0"/>
            </a:xfrm>
            <a:prstGeom prst="line">
              <a:avLst/>
            </a:prstGeom>
            <a:noFill/>
            <a:ln w="12699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57250" y="228600"/>
            <a:ext cx="87439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5875" y="1828800"/>
            <a:ext cx="87439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86175" y="6248400"/>
            <a:ext cx="3257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54968DC-9391-4B14-AF8A-728FACD838E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89" r:id="rId1"/>
    <p:sldLayoutId id="2147484377" r:id="rId2"/>
    <p:sldLayoutId id="2147484378" r:id="rId3"/>
    <p:sldLayoutId id="2147484379" r:id="rId4"/>
    <p:sldLayoutId id="2147484380" r:id="rId5"/>
    <p:sldLayoutId id="2147484381" r:id="rId6"/>
    <p:sldLayoutId id="2147484382" r:id="rId7"/>
    <p:sldLayoutId id="2147484383" r:id="rId8"/>
    <p:sldLayoutId id="2147484384" r:id="rId9"/>
    <p:sldLayoutId id="2147484385" r:id="rId10"/>
    <p:sldLayoutId id="2147484386" r:id="rId11"/>
    <p:sldLayoutId id="2147484387" r:id="rId12"/>
    <p:sldLayoutId id="2147484388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2" charset="2"/>
        <a:buChar char="n"/>
        <a:defRPr sz="32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4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i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zbericht.de/" TargetMode="External"/><Relationship Id="rId2" Type="http://schemas.openxmlformats.org/officeDocument/2006/relationships/hyperlink" Target="http://www.ptca.ch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r>
              <a:rPr lang="de-AT" b="1" i="0" dirty="0">
                <a:solidFill>
                  <a:srgbClr val="FFFF00"/>
                </a:solidFill>
              </a:rPr>
              <a:t>		 			          						</a:t>
            </a:r>
            <a:r>
              <a:rPr lang="de-AT" b="1" i="0" dirty="0">
                <a:solidFill>
                  <a:schemeClr val="accent3"/>
                </a:solidFill>
              </a:rPr>
              <a:t>ANCALAR </a:t>
            </a:r>
            <a:r>
              <a:rPr lang="de-AT" b="1" i="0" dirty="0">
                <a:solidFill>
                  <a:srgbClr val="FFFF00"/>
                </a:solidFill>
              </a:rPr>
              <a:t>    A</a:t>
            </a:r>
            <a:r>
              <a:rPr lang="de-AT" b="1" i="0" dirty="0">
                <a:solidFill>
                  <a:schemeClr val="accent3"/>
                </a:solidFill>
              </a:rPr>
              <a:t>ustrian</a:t>
            </a:r>
            <a:r>
              <a:rPr lang="de-AT" b="1" i="0" dirty="0">
                <a:solidFill>
                  <a:srgbClr val="FFFF00"/>
                </a:solidFill>
              </a:rPr>
              <a:t>N</a:t>
            </a:r>
            <a:r>
              <a:rPr lang="de-AT" b="1" i="0" dirty="0">
                <a:solidFill>
                  <a:schemeClr val="accent3"/>
                </a:solidFill>
              </a:rPr>
              <a:t>ational</a:t>
            </a:r>
            <a:r>
              <a:rPr lang="de-AT" b="1" i="0" dirty="0">
                <a:solidFill>
                  <a:srgbClr val="FFFF00"/>
                </a:solidFill>
              </a:rPr>
              <a:t>CA</a:t>
            </a:r>
            <a:r>
              <a:rPr lang="de-AT" b="1" i="0" dirty="0">
                <a:solidFill>
                  <a:schemeClr val="accent3"/>
                </a:solidFill>
              </a:rPr>
              <a:t>th</a:t>
            </a:r>
            <a:r>
              <a:rPr lang="de-AT" b="1" i="0" dirty="0">
                <a:solidFill>
                  <a:srgbClr val="FFFF00"/>
                </a:solidFill>
              </a:rPr>
              <a:t>LA</a:t>
            </a:r>
            <a:r>
              <a:rPr lang="de-AT" b="1" i="0" dirty="0">
                <a:solidFill>
                  <a:schemeClr val="accent3"/>
                </a:solidFill>
              </a:rPr>
              <a:t>b</a:t>
            </a:r>
            <a:r>
              <a:rPr lang="de-AT" b="1" i="0" dirty="0">
                <a:solidFill>
                  <a:srgbClr val="FFFF00"/>
                </a:solidFill>
              </a:rPr>
              <a:t>R</a:t>
            </a:r>
            <a:r>
              <a:rPr lang="de-AT" b="1" i="0" dirty="0">
                <a:solidFill>
                  <a:schemeClr val="accent3"/>
                </a:solidFill>
              </a:rPr>
              <a:t>egisty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3099" y="1828800"/>
            <a:ext cx="8486725" cy="4114800"/>
          </a:xfrm>
        </p:spPr>
        <p:txBody>
          <a:bodyPr/>
          <a:lstStyle/>
          <a:p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describe practice patterns </a:t>
            </a:r>
          </a:p>
          <a:p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trends, </a:t>
            </a:r>
          </a:p>
          <a:p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identify outliers </a:t>
            </a:r>
          </a:p>
          <a:p>
            <a:r>
              <a:rPr lang="en-GB" sz="44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to detect safety signals</a:t>
            </a:r>
          </a:p>
          <a:p>
            <a:endParaRPr lang="de-AT" dirty="0">
              <a:effectLst/>
            </a:endParaRPr>
          </a:p>
          <a:p>
            <a:pPr marL="0" indent="0">
              <a:buNone/>
            </a:pPr>
            <a:r>
              <a:rPr lang="de-AT" sz="1600" dirty="0">
                <a:solidFill>
                  <a:srgbClr val="FFFF00"/>
                </a:solidFill>
                <a:effectLst/>
              </a:rPr>
              <a:t>                                              Lauer MS,  D´Agostino RB   NEJM   2013;     369:1579-81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1576785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18964" y="476672"/>
            <a:ext cx="9968036" cy="792088"/>
          </a:xfrm>
        </p:spPr>
        <p:txBody>
          <a:bodyPr>
            <a:noAutofit/>
          </a:bodyPr>
          <a:lstStyle/>
          <a:p>
            <a:pPr algn="ctr">
              <a:defRPr/>
            </a:pPr>
            <a:br>
              <a:rPr lang="en-GB" sz="3600" b="1" i="0" dirty="0">
                <a:solidFill>
                  <a:srgbClr val="FFFF00"/>
                </a:solidFill>
              </a:rPr>
            </a:br>
            <a:br>
              <a:rPr lang="en-GB" sz="3600" b="1" i="0" dirty="0">
                <a:solidFill>
                  <a:srgbClr val="FFFF00"/>
                </a:solidFill>
              </a:rPr>
            </a:br>
            <a:br>
              <a:rPr lang="en-GB" sz="3600" b="1" i="0" dirty="0">
                <a:solidFill>
                  <a:srgbClr val="FFFF00"/>
                </a:solidFill>
              </a:rPr>
            </a:br>
            <a:r>
              <a:rPr lang="de-AT" sz="3600" b="1" i="0" dirty="0">
                <a:solidFill>
                  <a:srgbClr val="FFFF00"/>
                </a:solidFill>
              </a:rPr>
              <a:t>	</a:t>
            </a:r>
            <a:r>
              <a:rPr lang="en-GB" sz="3600" b="1" i="0" dirty="0">
                <a:solidFill>
                  <a:srgbClr val="FFFF00"/>
                </a:solidFill>
              </a:rPr>
              <a:t> 																	</a:t>
            </a:r>
            <a:br>
              <a:rPr lang="en-GB" sz="3600" b="1" i="0" dirty="0">
                <a:solidFill>
                  <a:srgbClr val="FFFF00"/>
                </a:solidFill>
              </a:rPr>
            </a:br>
            <a:r>
              <a:rPr lang="en-GB" sz="3600" b="1" i="0" dirty="0">
                <a:solidFill>
                  <a:srgbClr val="FFFF00"/>
                </a:solidFill>
              </a:rPr>
              <a:t>   </a:t>
            </a:r>
            <a:r>
              <a:rPr lang="en-GB" sz="3600" b="1" i="0" dirty="0">
                <a:solidFill>
                  <a:srgbClr val="FF0000"/>
                </a:solidFill>
              </a:rPr>
              <a:t>ACUTE </a:t>
            </a:r>
            <a:r>
              <a:rPr lang="en-GB" sz="1600" b="1" i="0" dirty="0">
                <a:solidFill>
                  <a:srgbClr val="FF0000"/>
                </a:solidFill>
              </a:rPr>
              <a:t>(all)</a:t>
            </a:r>
            <a:r>
              <a:rPr lang="de-DE" sz="1600" b="1" i="0" dirty="0">
                <a:solidFill>
                  <a:srgbClr val="FFFF00"/>
                </a:solidFill>
              </a:rPr>
              <a:t>  </a:t>
            </a:r>
            <a:r>
              <a:rPr lang="de-DE" sz="3600" b="1" i="0" dirty="0">
                <a:solidFill>
                  <a:srgbClr val="FFFF00"/>
                </a:solidFill>
              </a:rPr>
              <a:t>including  </a:t>
            </a:r>
            <a:r>
              <a:rPr lang="de-DE" sz="3600" b="1" i="0" dirty="0">
                <a:solidFill>
                  <a:schemeClr val="accent1"/>
                </a:solidFill>
              </a:rPr>
              <a:t>STEMI </a:t>
            </a:r>
            <a:r>
              <a:rPr lang="de-DE" sz="1600" b="1" i="0" dirty="0">
                <a:solidFill>
                  <a:schemeClr val="accent1"/>
                </a:solidFill>
                <a:effectLst/>
              </a:rPr>
              <a:t>(reporting) </a:t>
            </a:r>
            <a:r>
              <a:rPr lang="de-DE" sz="3600" b="1" i="0" dirty="0">
                <a:solidFill>
                  <a:srgbClr val="FFFF00"/>
                </a:solidFill>
              </a:rPr>
              <a:t>PCI </a:t>
            </a:r>
            <a:br>
              <a:rPr lang="de-DE" sz="3600" b="1" i="0" dirty="0">
                <a:solidFill>
                  <a:srgbClr val="FFFF00"/>
                </a:solidFill>
              </a:rPr>
            </a:br>
            <a:r>
              <a:rPr lang="de-DE" sz="3600" b="1" i="0" dirty="0">
                <a:solidFill>
                  <a:srgbClr val="FFFF00"/>
                </a:solidFill>
              </a:rPr>
              <a:t>            </a:t>
            </a:r>
            <a:r>
              <a:rPr lang="de-DE" sz="28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</a:t>
            </a:r>
            <a:r>
              <a:rPr lang="de-DE" sz="2800" b="1" i="0" dirty="0">
                <a:solidFill>
                  <a:srgbClr val="FFFF00"/>
                </a:solidFill>
              </a:rPr>
              <a:t> of total PCI 1992 - 2019)  </a:t>
            </a:r>
            <a:r>
              <a:rPr lang="de-DE" sz="3600" b="1" i="0" dirty="0">
                <a:solidFill>
                  <a:srgbClr val="FFFF00"/>
                </a:solidFill>
              </a:rPr>
              <a:t>in   </a:t>
            </a:r>
            <a:r>
              <a:rPr lang="de-DE" sz="3600" b="1" i="0" dirty="0">
                <a:solidFill>
                  <a:schemeClr val="accent1"/>
                </a:solidFill>
              </a:rPr>
              <a:t>AU, </a:t>
            </a:r>
            <a:r>
              <a:rPr lang="de-DE" sz="3600" b="1" i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</a:t>
            </a:r>
            <a:r>
              <a:rPr lang="de-AT" sz="3600" b="1" i="0" dirty="0">
                <a:solidFill>
                  <a:srgbClr val="FFFF00"/>
                </a:solidFill>
              </a:rPr>
              <a:t>	</a:t>
            </a:r>
            <a:endParaRPr lang="de-DE" sz="36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77934255"/>
              </p:ext>
            </p:extLst>
          </p:nvPr>
        </p:nvGraphicFramePr>
        <p:xfrm>
          <a:off x="534988" y="1412776"/>
          <a:ext cx="96490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5604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254802" cy="1162050"/>
          </a:xfrm>
        </p:spPr>
        <p:txBody>
          <a:bodyPr/>
          <a:lstStyle/>
          <a:p>
            <a:pPr algn="ctr"/>
            <a:r>
              <a:rPr lang="de-DE" b="1" i="0" dirty="0">
                <a:solidFill>
                  <a:srgbClr val="FFFF00"/>
                </a:solidFill>
              </a:rPr>
              <a:t>Intra – aortic balloon pump for PCI  (n=) in </a:t>
            </a:r>
            <a:r>
              <a:rPr lang="de-DE" sz="4000" b="1" i="0" dirty="0">
                <a:solidFill>
                  <a:srgbClr val="FF0000"/>
                </a:solidFill>
              </a:rPr>
              <a:t>Austria 2005 -2019 </a:t>
            </a:r>
            <a:r>
              <a:rPr lang="de-DE" sz="2400" b="1" i="0" dirty="0">
                <a:solidFill>
                  <a:schemeClr val="accent2"/>
                </a:solidFill>
              </a:rPr>
              <a:t>(CH 2012/13/18)</a:t>
            </a:r>
            <a:endParaRPr lang="de-DE" sz="2400" dirty="0">
              <a:solidFill>
                <a:schemeClr val="accent2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96323886"/>
              </p:ext>
            </p:extLst>
          </p:nvPr>
        </p:nvGraphicFramePr>
        <p:xfrm>
          <a:off x="1687116" y="1818752"/>
          <a:ext cx="8352928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57250" y="228600"/>
            <a:ext cx="9110786" cy="1162050"/>
          </a:xfrm>
        </p:spPr>
        <p:txBody>
          <a:bodyPr/>
          <a:lstStyle/>
          <a:p>
            <a:r>
              <a:rPr lang="de-AT" b="1" i="0" dirty="0">
                <a:solidFill>
                  <a:schemeClr val="accent1"/>
                </a:solidFill>
              </a:rPr>
              <a:t>     </a:t>
            </a:r>
            <a:r>
              <a:rPr lang="de-AT" sz="4000" b="1" i="0" dirty="0">
                <a:solidFill>
                  <a:srgbClr val="FF0000"/>
                </a:solidFill>
              </a:rPr>
              <a:t>AUT   2019      </a:t>
            </a:r>
            <a:r>
              <a:rPr lang="de-AT" sz="4000" b="1" i="0" dirty="0">
                <a:solidFill>
                  <a:schemeClr val="accent2"/>
                </a:solidFill>
              </a:rPr>
              <a:t>CH  2018  </a:t>
            </a:r>
            <a:r>
              <a:rPr lang="de-AT" sz="4000" b="1" i="0" dirty="0">
                <a:solidFill>
                  <a:srgbClr val="FFFF00"/>
                </a:solidFill>
              </a:rPr>
              <a:t>(% of PCI)</a:t>
            </a:r>
            <a:endParaRPr lang="de-AT" sz="40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5791572" y="6248400"/>
            <a:ext cx="4032447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155919108"/>
              </p:ext>
            </p:extLst>
          </p:nvPr>
        </p:nvGraphicFramePr>
        <p:xfrm>
          <a:off x="1285875" y="1828800"/>
          <a:ext cx="8743950" cy="49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231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b="1" i="0" dirty="0">
                <a:solidFill>
                  <a:schemeClr val="accent1"/>
                </a:solidFill>
              </a:rPr>
              <a:t>     </a:t>
            </a:r>
            <a:r>
              <a:rPr lang="de-AT" sz="4400" b="1" i="0" dirty="0">
                <a:solidFill>
                  <a:srgbClr val="FF0000"/>
                </a:solidFill>
              </a:rPr>
              <a:t>AUT   2019      </a:t>
            </a:r>
            <a:r>
              <a:rPr lang="de-AT" sz="4400" b="1" i="0" dirty="0">
                <a:solidFill>
                  <a:schemeClr val="accent2"/>
                </a:solidFill>
              </a:rPr>
              <a:t>CH  2018      </a:t>
            </a:r>
            <a:r>
              <a:rPr lang="de-AT" b="1" i="0" dirty="0">
                <a:solidFill>
                  <a:srgbClr val="FFFF00"/>
                </a:solidFill>
              </a:rPr>
              <a:t>(n =)         </a:t>
            </a:r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423420" y="6248400"/>
            <a:ext cx="4320479" cy="4572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697010257"/>
              </p:ext>
            </p:extLst>
          </p:nvPr>
        </p:nvGraphicFramePr>
        <p:xfrm>
          <a:off x="1285875" y="1556792"/>
          <a:ext cx="8743950" cy="51488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27404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pPr algn="ctr"/>
            <a:r>
              <a:rPr lang="de-AT" b="1" i="0" dirty="0">
                <a:solidFill>
                  <a:srgbClr val="FFFF00"/>
                </a:solidFill>
              </a:rPr>
              <a:t>		 			        </a:t>
            </a:r>
            <a:br>
              <a:rPr lang="de-AT" b="1" i="0" dirty="0">
                <a:solidFill>
                  <a:srgbClr val="FFFF00"/>
                </a:solidFill>
              </a:rPr>
            </a:br>
            <a:r>
              <a:rPr lang="de-AT" b="1" i="0" dirty="0">
                <a:solidFill>
                  <a:schemeClr val="accent3"/>
                </a:solidFill>
              </a:rPr>
              <a:t>ANCALAR </a:t>
            </a:r>
            <a:r>
              <a:rPr lang="de-AT" b="1" i="0" dirty="0">
                <a:solidFill>
                  <a:srgbClr val="FFFF00"/>
                </a:solidFill>
              </a:rPr>
              <a:t> 2019   A</a:t>
            </a:r>
            <a:r>
              <a:rPr lang="de-AT" b="1" i="0" dirty="0">
                <a:solidFill>
                  <a:schemeClr val="accent3"/>
                </a:solidFill>
              </a:rPr>
              <a:t>ustrian</a:t>
            </a:r>
            <a:r>
              <a:rPr lang="de-AT" b="1" i="0" dirty="0">
                <a:solidFill>
                  <a:srgbClr val="FFFF00"/>
                </a:solidFill>
              </a:rPr>
              <a:t>N</a:t>
            </a:r>
            <a:r>
              <a:rPr lang="de-AT" b="1" i="0" dirty="0">
                <a:solidFill>
                  <a:schemeClr val="accent3"/>
                </a:solidFill>
              </a:rPr>
              <a:t>ational</a:t>
            </a:r>
            <a:r>
              <a:rPr lang="de-AT" b="1" i="0" dirty="0">
                <a:solidFill>
                  <a:srgbClr val="FFFF00"/>
                </a:solidFill>
              </a:rPr>
              <a:t>CA</a:t>
            </a:r>
            <a:r>
              <a:rPr lang="de-AT" b="1" i="0" dirty="0">
                <a:solidFill>
                  <a:schemeClr val="accent3"/>
                </a:solidFill>
              </a:rPr>
              <a:t>th</a:t>
            </a:r>
            <a:r>
              <a:rPr lang="de-AT" b="1" i="0" dirty="0">
                <a:solidFill>
                  <a:srgbClr val="FFFF00"/>
                </a:solidFill>
              </a:rPr>
              <a:t>LA</a:t>
            </a:r>
            <a:r>
              <a:rPr lang="de-AT" b="1" i="0" dirty="0">
                <a:solidFill>
                  <a:schemeClr val="accent3"/>
                </a:solidFill>
              </a:rPr>
              <a:t>b</a:t>
            </a:r>
            <a:r>
              <a:rPr lang="de-AT" b="1" i="0" dirty="0">
                <a:solidFill>
                  <a:srgbClr val="FFFF00"/>
                </a:solidFill>
              </a:rPr>
              <a:t>R</a:t>
            </a:r>
            <a:r>
              <a:rPr lang="de-AT" b="1" i="0" dirty="0">
                <a:solidFill>
                  <a:schemeClr val="accent3"/>
                </a:solidFill>
              </a:rPr>
              <a:t>egisty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3099" y="1828800"/>
            <a:ext cx="8486725" cy="4114800"/>
          </a:xfrm>
        </p:spPr>
        <p:txBody>
          <a:bodyPr/>
          <a:lstStyle/>
          <a:p>
            <a:r>
              <a:rPr lang="de-DE" sz="4400" b="1" i="0" dirty="0"/>
              <a:t> International  Context</a:t>
            </a:r>
            <a:endParaRPr lang="de-DE" sz="4400" b="1" i="0" dirty="0">
              <a:effectLst/>
            </a:endParaRPr>
          </a:p>
          <a:p>
            <a:r>
              <a:rPr lang="de-DE" sz="4400" b="1" i="0" dirty="0"/>
              <a:t> </a:t>
            </a:r>
            <a:r>
              <a:rPr lang="de-DE" sz="4400" b="1" i="0" dirty="0">
                <a:solidFill>
                  <a:srgbClr val="FFFF00"/>
                </a:solidFill>
              </a:rPr>
              <a:t>Austria meets TRA vs TFA</a:t>
            </a:r>
            <a:endParaRPr lang="de-DE" sz="4400" b="1" i="0" dirty="0">
              <a:solidFill>
                <a:srgbClr val="FFFF00"/>
              </a:solidFill>
              <a:effectLst/>
            </a:endParaRPr>
          </a:p>
          <a:p>
            <a:r>
              <a:rPr lang="de-DE" sz="4400" b="1" i="0" dirty="0"/>
              <a:t> Austria; EPS, TAVI etc.</a:t>
            </a:r>
          </a:p>
          <a:p>
            <a:r>
              <a:rPr lang="de-DE" sz="4400" b="1" i="0" dirty="0"/>
              <a:t> Austria meets Guidelines</a:t>
            </a:r>
            <a:endParaRPr lang="de-AT" dirty="0">
              <a:effectLst/>
            </a:endParaRPr>
          </a:p>
          <a:p>
            <a:pPr marL="0" indent="0">
              <a:buNone/>
            </a:pPr>
            <a:r>
              <a:rPr lang="de-AT" sz="1600" dirty="0">
                <a:solidFill>
                  <a:srgbClr val="FFFF00"/>
                </a:solidFill>
                <a:effectLst/>
              </a:rPr>
              <a:t>                                             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3405383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10058400" cy="1162050"/>
          </a:xfrm>
        </p:spPr>
        <p:txBody>
          <a:bodyPr/>
          <a:lstStyle/>
          <a:p>
            <a:pPr algn="ctr">
              <a:defRPr/>
            </a:pPr>
            <a:r>
              <a:rPr lang="de-DE" b="1" i="0" dirty="0">
                <a:solidFill>
                  <a:srgbClr val="FFFF00"/>
                </a:solidFill>
              </a:rPr>
              <a:t>	</a:t>
            </a:r>
            <a:r>
              <a:rPr lang="de-DE" sz="3600" b="1" i="0" dirty="0">
                <a:solidFill>
                  <a:srgbClr val="FFFF00"/>
                </a:solidFill>
              </a:rPr>
              <a:t>Trans- Radial Access (TRA% of  PCI) </a:t>
            </a:r>
            <a:br>
              <a:rPr lang="de-DE" b="1" i="0" dirty="0">
                <a:solidFill>
                  <a:srgbClr val="FFFF00"/>
                </a:solidFill>
              </a:rPr>
            </a:br>
            <a:r>
              <a:rPr lang="de-DE" b="1" i="0" dirty="0">
                <a:solidFill>
                  <a:srgbClr val="FFFF00"/>
                </a:solidFill>
              </a:rPr>
              <a:t> 	  </a:t>
            </a:r>
            <a:r>
              <a:rPr lang="de-DE" sz="3600" b="1" i="0" dirty="0">
                <a:solidFill>
                  <a:schemeClr val="accent1"/>
                </a:solidFill>
              </a:rPr>
              <a:t>AU /</a:t>
            </a:r>
            <a:r>
              <a:rPr lang="de-DE" sz="3600" b="1" i="0" dirty="0">
                <a:solidFill>
                  <a:srgbClr val="FFFF00"/>
                </a:solidFill>
              </a:rPr>
              <a:t>  </a:t>
            </a:r>
            <a:r>
              <a:rPr lang="de-DE" sz="36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french CH</a:t>
            </a:r>
            <a:r>
              <a:rPr lang="de-DE" sz="3600" b="1" i="0" dirty="0">
                <a:solidFill>
                  <a:srgbClr val="FFFF00"/>
                </a:solidFill>
              </a:rPr>
              <a:t> – german CH - </a:t>
            </a:r>
            <a:r>
              <a:rPr lang="de-DE" sz="3600" b="1" i="0" dirty="0">
                <a:solidFill>
                  <a:schemeClr val="accent2"/>
                </a:solidFill>
              </a:rPr>
              <a:t>total CH</a:t>
            </a:r>
            <a:endParaRPr lang="de-DE" sz="3600" b="1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413296580"/>
              </p:ext>
            </p:extLst>
          </p:nvPr>
        </p:nvGraphicFramePr>
        <p:xfrm>
          <a:off x="895028" y="1412776"/>
          <a:ext cx="9391971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1012" y="228600"/>
            <a:ext cx="9361040" cy="1162050"/>
          </a:xfrm>
        </p:spPr>
        <p:txBody>
          <a:bodyPr/>
          <a:lstStyle/>
          <a:p>
            <a:r>
              <a:rPr lang="de-DE" b="1" i="0" dirty="0">
                <a:solidFill>
                  <a:srgbClr val="FFFF00"/>
                </a:solidFill>
              </a:rPr>
              <a:t> 	Trans- Radial Access </a:t>
            </a:r>
            <a:r>
              <a:rPr lang="de-DE" sz="4000" b="1" i="0" dirty="0">
                <a:solidFill>
                  <a:srgbClr val="FFFF00"/>
                </a:solidFill>
              </a:rPr>
              <a:t>(Austria</a:t>
            </a:r>
            <a:r>
              <a:rPr lang="de-DE" b="1" i="0" dirty="0">
                <a:solidFill>
                  <a:srgbClr val="FFFF00"/>
                </a:solidFill>
              </a:rPr>
              <a:t>)</a:t>
            </a:r>
            <a:br>
              <a:rPr lang="de-DE" b="1" i="0" dirty="0">
                <a:solidFill>
                  <a:srgbClr val="FFFF00"/>
                </a:solidFill>
              </a:rPr>
            </a:br>
            <a:r>
              <a:rPr lang="de-DE" sz="2400" b="1" i="0" dirty="0">
                <a:solidFill>
                  <a:srgbClr val="FFFF00"/>
                </a:solidFill>
              </a:rPr>
              <a:t>(% of procedure .. reporting centres only)  </a:t>
            </a:r>
            <a:r>
              <a:rPr lang="de-DE" sz="2800" b="1" i="0" dirty="0">
                <a:solidFill>
                  <a:srgbClr val="FF0000"/>
                </a:solidFill>
                <a:effectLst/>
              </a:rPr>
              <a:t>2016</a:t>
            </a:r>
            <a:r>
              <a:rPr lang="de-DE" sz="2800" b="1" i="0" dirty="0">
                <a:solidFill>
                  <a:schemeClr val="accent6"/>
                </a:solidFill>
                <a:effectLst/>
              </a:rPr>
              <a:t> / </a:t>
            </a:r>
            <a:r>
              <a:rPr lang="de-DE" sz="2800" b="1" i="0" dirty="0">
                <a:solidFill>
                  <a:schemeClr val="accent6">
                    <a:lumMod val="75000"/>
                  </a:schemeClr>
                </a:solidFill>
                <a:effectLst/>
              </a:rPr>
              <a:t>2017 / </a:t>
            </a:r>
            <a:r>
              <a:rPr lang="de-DE" sz="2800" b="1" i="0" dirty="0">
                <a:solidFill>
                  <a:schemeClr val="accent4">
                    <a:lumMod val="90000"/>
                  </a:schemeClr>
                </a:solidFill>
                <a:effectLst/>
              </a:rPr>
              <a:t>2018 /</a:t>
            </a:r>
            <a:r>
              <a:rPr lang="de-DE" sz="2800" b="1" i="0" dirty="0">
                <a:solidFill>
                  <a:schemeClr val="tx1"/>
                </a:solidFill>
                <a:effectLst/>
              </a:rPr>
              <a:t>2019</a:t>
            </a:r>
            <a:endParaRPr lang="de-AT" sz="28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897869925"/>
              </p:ext>
            </p:extLst>
          </p:nvPr>
        </p:nvGraphicFramePr>
        <p:xfrm>
          <a:off x="606996" y="1772816"/>
          <a:ext cx="9577064" cy="49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99284" y="6237312"/>
            <a:ext cx="3168352" cy="468288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7550655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5028" y="228600"/>
            <a:ext cx="9134796" cy="1162050"/>
          </a:xfrm>
        </p:spPr>
        <p:txBody>
          <a:bodyPr/>
          <a:lstStyle/>
          <a:p>
            <a:pPr algn="ctr"/>
            <a:r>
              <a:rPr lang="de-DE" b="1" i="0" dirty="0">
                <a:solidFill>
                  <a:srgbClr val="FFFF00"/>
                </a:solidFill>
              </a:rPr>
              <a:t>Trans- Radial Access </a:t>
            </a:r>
            <a:r>
              <a:rPr lang="de-DE" sz="4000" b="1" i="0" dirty="0">
                <a:solidFill>
                  <a:srgbClr val="FFFF00"/>
                </a:solidFill>
              </a:rPr>
              <a:t>(TRA) in Austria </a:t>
            </a:r>
            <a:r>
              <a:rPr lang="de-DE" sz="3200" b="1" i="0" dirty="0">
                <a:solidFill>
                  <a:srgbClr val="FFFF00"/>
                </a:solidFill>
              </a:rPr>
              <a:t>% crossover </a:t>
            </a:r>
            <a:r>
              <a:rPr lang="de-DE" sz="3200" b="1" i="0">
                <a:solidFill>
                  <a:srgbClr val="FFFF00"/>
                </a:solidFill>
              </a:rPr>
              <a:t>to femoral during </a:t>
            </a:r>
            <a:r>
              <a:rPr lang="de-DE" sz="3200" b="1" i="0" dirty="0">
                <a:solidFill>
                  <a:srgbClr val="FFFF00"/>
                </a:solidFill>
              </a:rPr>
              <a:t>/before PCI</a:t>
            </a:r>
            <a:endParaRPr lang="de-AT" sz="3200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99407943"/>
              </p:ext>
            </p:extLst>
          </p:nvPr>
        </p:nvGraphicFramePr>
        <p:xfrm>
          <a:off x="1687115" y="1828800"/>
          <a:ext cx="8342709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69565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6996" y="228600"/>
            <a:ext cx="9505056" cy="931911"/>
          </a:xfrm>
        </p:spPr>
        <p:txBody>
          <a:bodyPr/>
          <a:lstStyle/>
          <a:p>
            <a:pPr algn="ctr">
              <a:defRPr/>
            </a:pPr>
            <a:r>
              <a:rPr lang="de-DE" sz="2800" b="1" i="0" dirty="0">
                <a:solidFill>
                  <a:srgbClr val="FFFF00"/>
                </a:solidFill>
              </a:rPr>
              <a:t>  </a:t>
            </a:r>
            <a:r>
              <a:rPr lang="de-DE" sz="2800" i="0" dirty="0">
                <a:solidFill>
                  <a:schemeClr val="accent6"/>
                </a:solidFill>
              </a:rPr>
              <a:t>Less adhoc PCI during CAG (%) as a result of </a:t>
            </a:r>
            <a:br>
              <a:rPr lang="de-DE" sz="2800" i="0" dirty="0">
                <a:solidFill>
                  <a:schemeClr val="accent6"/>
                </a:solidFill>
              </a:rPr>
            </a:br>
            <a:r>
              <a:rPr lang="de-DE" sz="2800" b="1" i="0" dirty="0">
                <a:solidFill>
                  <a:srgbClr val="FFFF00"/>
                </a:solidFill>
              </a:rPr>
              <a:t>Increasing Diagnostic Radial TRA-CAG (%) ? </a:t>
            </a:r>
            <a:r>
              <a:rPr lang="de-DE" sz="2000" b="1" i="0" dirty="0"/>
              <a:t>(reporting</a:t>
            </a:r>
            <a:r>
              <a:rPr lang="de-DE" sz="2000" b="1" i="0" dirty="0">
                <a:solidFill>
                  <a:srgbClr val="FFFF00"/>
                </a:solidFill>
              </a:rPr>
              <a:t> </a:t>
            </a:r>
            <a:r>
              <a:rPr lang="de-DE" sz="2000" b="1" i="0" dirty="0"/>
              <a:t>centres) </a:t>
            </a:r>
            <a:endParaRPr lang="de-DE" sz="20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52629319"/>
              </p:ext>
            </p:extLst>
          </p:nvPr>
        </p:nvGraphicFramePr>
        <p:xfrm>
          <a:off x="895029" y="1412776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213568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254802" cy="1162050"/>
          </a:xfrm>
        </p:spPr>
        <p:txBody>
          <a:bodyPr/>
          <a:lstStyle/>
          <a:p>
            <a:pPr algn="ctr">
              <a:defRPr/>
            </a:pPr>
            <a:r>
              <a:rPr lang="de-DE" sz="4000" b="1" i="0" dirty="0">
                <a:solidFill>
                  <a:srgbClr val="FFFF00"/>
                </a:solidFill>
              </a:rPr>
              <a:t>PCI within bifurcation of very large side branches in AU </a:t>
            </a:r>
            <a:r>
              <a:rPr lang="de-DE" sz="2400" b="1" i="0" dirty="0">
                <a:solidFill>
                  <a:srgbClr val="FF0000"/>
                </a:solidFill>
              </a:rPr>
              <a:t>(n=) </a:t>
            </a:r>
            <a:r>
              <a:rPr lang="de-DE" sz="2400" b="1" i="0" dirty="0">
                <a:solidFill>
                  <a:schemeClr val="accent6">
                    <a:lumMod val="75000"/>
                  </a:schemeClr>
                </a:solidFill>
                <a:effectLst/>
              </a:rPr>
              <a:t>(%=of PCI, reporting centres only)</a:t>
            </a:r>
          </a:p>
        </p:txBody>
      </p:sp>
      <p:graphicFrame>
        <p:nvGraphicFramePr>
          <p:cNvPr id="5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027375202"/>
              </p:ext>
            </p:extLst>
          </p:nvPr>
        </p:nvGraphicFramePr>
        <p:xfrm>
          <a:off x="895028" y="1340768"/>
          <a:ext cx="939197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927476" y="6453336"/>
            <a:ext cx="3456383" cy="404664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28725" y="228600"/>
            <a:ext cx="9056688" cy="1162050"/>
          </a:xfrm>
        </p:spPr>
        <p:txBody>
          <a:bodyPr/>
          <a:lstStyle/>
          <a:p>
            <a:pPr>
              <a:defRPr/>
            </a:pPr>
            <a:r>
              <a:rPr lang="de-DE" b="1" dirty="0">
                <a:solidFill>
                  <a:srgbClr val="FFFF00"/>
                </a:solidFill>
              </a:rPr>
              <a:t>   </a:t>
            </a:r>
            <a:r>
              <a:rPr lang="de-DE" b="1" i="0" dirty="0">
                <a:solidFill>
                  <a:srgbClr val="FFFF00"/>
                </a:solidFill>
              </a:rPr>
              <a:t>AUSTRIA´s  ANGIOGRAPHY  </a:t>
            </a:r>
            <a:br>
              <a:rPr lang="de-DE" b="1" i="0" dirty="0">
                <a:solidFill>
                  <a:srgbClr val="FFFF00"/>
                </a:solidFill>
              </a:rPr>
            </a:br>
            <a:r>
              <a:rPr lang="de-DE" b="1" i="0" dirty="0">
                <a:solidFill>
                  <a:srgbClr val="FFFF00"/>
                </a:solidFill>
              </a:rPr>
              <a:t>    and  PCI -  CENTRES     2019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8763" y="1844824"/>
            <a:ext cx="8943329" cy="4536504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n = 33 locations *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DE" dirty="0">
                <a:solidFill>
                  <a:srgbClr val="FFFF00"/>
                </a:solidFill>
              </a:rPr>
              <a:t>n = 55 rooms  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de-DE" dirty="0"/>
          </a:p>
          <a:p>
            <a:pPr>
              <a:lnSpc>
                <a:spcPct val="90000"/>
              </a:lnSpc>
              <a:defRPr/>
            </a:pPr>
            <a:endParaRPr lang="de-DE" dirty="0"/>
          </a:p>
          <a:p>
            <a:pPr>
              <a:lnSpc>
                <a:spcPct val="90000"/>
              </a:lnSpc>
              <a:defRPr/>
            </a:pPr>
            <a:endParaRPr lang="de-DE" dirty="0"/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2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2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2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2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2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6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de-AT" sz="1600" dirty="0">
                <a:effectLst/>
              </a:rPr>
              <a:t>*) n= 33 locations count for 2019, in Vienna „Göttlicher Heiland“  opened in 2019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de-AT" sz="1600" dirty="0">
              <a:effectLst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de-DE" sz="1600" dirty="0"/>
          </a:p>
        </p:txBody>
      </p:sp>
      <p:pic>
        <p:nvPicPr>
          <p:cNvPr id="6" name="Grafik 5" descr="http://iik.i-med.ac.at/images/austri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116" y="1844824"/>
            <a:ext cx="8285619" cy="3960439"/>
          </a:xfrm>
          <a:prstGeom prst="rect">
            <a:avLst/>
          </a:prstGeom>
          <a:solidFill>
            <a:srgbClr val="4F81BD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50087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pPr algn="ctr"/>
            <a:r>
              <a:rPr lang="de-AT" b="1" i="0" dirty="0">
                <a:solidFill>
                  <a:srgbClr val="FFFF00"/>
                </a:solidFill>
              </a:rPr>
              <a:t>		 			        </a:t>
            </a:r>
            <a:br>
              <a:rPr lang="de-AT" b="1" i="0" dirty="0">
                <a:solidFill>
                  <a:srgbClr val="FFFF00"/>
                </a:solidFill>
              </a:rPr>
            </a:br>
            <a:r>
              <a:rPr lang="de-AT" b="1" i="0" dirty="0">
                <a:solidFill>
                  <a:schemeClr val="accent3"/>
                </a:solidFill>
              </a:rPr>
              <a:t>ANCALAR </a:t>
            </a:r>
            <a:r>
              <a:rPr lang="de-AT" b="1" i="0" dirty="0">
                <a:solidFill>
                  <a:srgbClr val="FFFF00"/>
                </a:solidFill>
              </a:rPr>
              <a:t> 2019   A</a:t>
            </a:r>
            <a:r>
              <a:rPr lang="de-AT" b="1" i="0" dirty="0">
                <a:solidFill>
                  <a:schemeClr val="accent3"/>
                </a:solidFill>
              </a:rPr>
              <a:t>ustrian</a:t>
            </a:r>
            <a:r>
              <a:rPr lang="de-AT" b="1" i="0" dirty="0">
                <a:solidFill>
                  <a:srgbClr val="FFFF00"/>
                </a:solidFill>
              </a:rPr>
              <a:t>N</a:t>
            </a:r>
            <a:r>
              <a:rPr lang="de-AT" b="1" i="0" dirty="0">
                <a:solidFill>
                  <a:schemeClr val="accent3"/>
                </a:solidFill>
              </a:rPr>
              <a:t>ational</a:t>
            </a:r>
            <a:r>
              <a:rPr lang="de-AT" b="1" i="0" dirty="0">
                <a:solidFill>
                  <a:srgbClr val="FFFF00"/>
                </a:solidFill>
              </a:rPr>
              <a:t>CA</a:t>
            </a:r>
            <a:r>
              <a:rPr lang="de-AT" b="1" i="0" dirty="0">
                <a:solidFill>
                  <a:schemeClr val="accent3"/>
                </a:solidFill>
              </a:rPr>
              <a:t>th</a:t>
            </a:r>
            <a:r>
              <a:rPr lang="de-AT" b="1" i="0" dirty="0">
                <a:solidFill>
                  <a:srgbClr val="FFFF00"/>
                </a:solidFill>
              </a:rPr>
              <a:t>LA</a:t>
            </a:r>
            <a:r>
              <a:rPr lang="de-AT" b="1" i="0" dirty="0">
                <a:solidFill>
                  <a:schemeClr val="accent3"/>
                </a:solidFill>
              </a:rPr>
              <a:t>b</a:t>
            </a:r>
            <a:r>
              <a:rPr lang="de-AT" b="1" i="0" dirty="0">
                <a:solidFill>
                  <a:srgbClr val="FFFF00"/>
                </a:solidFill>
              </a:rPr>
              <a:t>R</a:t>
            </a:r>
            <a:r>
              <a:rPr lang="de-AT" b="1" i="0" dirty="0">
                <a:solidFill>
                  <a:schemeClr val="accent3"/>
                </a:solidFill>
              </a:rPr>
              <a:t>egisty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3099" y="1828800"/>
            <a:ext cx="8486725" cy="4114800"/>
          </a:xfrm>
        </p:spPr>
        <p:txBody>
          <a:bodyPr/>
          <a:lstStyle/>
          <a:p>
            <a:r>
              <a:rPr lang="de-DE" sz="4400" b="1" i="0" dirty="0"/>
              <a:t> International  Context</a:t>
            </a:r>
            <a:endParaRPr lang="de-DE" sz="4400" b="1" i="0" dirty="0">
              <a:effectLst/>
            </a:endParaRPr>
          </a:p>
          <a:p>
            <a:r>
              <a:rPr lang="de-DE" sz="4400" b="1" i="0" dirty="0"/>
              <a:t> Austria meets TRA vs TFA</a:t>
            </a:r>
            <a:endParaRPr lang="de-DE" sz="4400" b="1" i="0" dirty="0">
              <a:solidFill>
                <a:srgbClr val="FFFF00"/>
              </a:solidFill>
              <a:effectLst/>
            </a:endParaRPr>
          </a:p>
          <a:p>
            <a:r>
              <a:rPr lang="de-DE" sz="4400" b="1" i="0" dirty="0"/>
              <a:t> </a:t>
            </a:r>
            <a:r>
              <a:rPr lang="de-DE" sz="4400" b="1" i="0" dirty="0">
                <a:solidFill>
                  <a:srgbClr val="FFFF00"/>
                </a:solidFill>
              </a:rPr>
              <a:t>Austria; EPS, TAVI etc.</a:t>
            </a:r>
          </a:p>
          <a:p>
            <a:r>
              <a:rPr lang="de-DE" sz="4400" b="1" i="0" dirty="0"/>
              <a:t> Austria meets Guidelines</a:t>
            </a:r>
            <a:endParaRPr lang="de-AT" dirty="0">
              <a:effectLst/>
            </a:endParaRPr>
          </a:p>
          <a:p>
            <a:pPr marL="0" indent="0">
              <a:buNone/>
            </a:pPr>
            <a:r>
              <a:rPr lang="de-AT" sz="1600" dirty="0">
                <a:solidFill>
                  <a:srgbClr val="FFFF00"/>
                </a:solidFill>
                <a:effectLst/>
              </a:rPr>
              <a:t>                                             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578453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401541" cy="6096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>
                <a:solidFill>
                  <a:schemeClr val="accent1"/>
                </a:solidFill>
              </a:rPr>
              <a:t>      </a:t>
            </a:r>
            <a:r>
              <a:rPr lang="en-GB" sz="3600" b="1" i="0" u="sng" dirty="0">
                <a:solidFill>
                  <a:schemeClr val="accent1"/>
                </a:solidFill>
              </a:rPr>
              <a:t>Ablation</a:t>
            </a:r>
            <a:r>
              <a:rPr lang="en-GB" sz="3600" b="1" i="0" dirty="0">
                <a:solidFill>
                  <a:schemeClr val="accent1"/>
                </a:solidFill>
              </a:rPr>
              <a:t> (n)</a:t>
            </a:r>
            <a:r>
              <a:rPr lang="en-GB" sz="3600" b="1" i="0" dirty="0">
                <a:solidFill>
                  <a:srgbClr val="FFFF00"/>
                </a:solidFill>
              </a:rPr>
              <a:t> / </a:t>
            </a:r>
            <a:r>
              <a:rPr lang="en-GB" sz="3600" b="1" i="0" u="sng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Electrophysiology</a:t>
            </a:r>
            <a:r>
              <a:rPr lang="en-GB" sz="3600" b="1" i="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(n; </a:t>
            </a:r>
            <a:r>
              <a:rPr lang="en-GB" sz="3600" b="1" i="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%)</a:t>
            </a:r>
            <a:r>
              <a:rPr lang="en-GB" sz="3600" b="1" i="0" dirty="0">
                <a:solidFill>
                  <a:srgbClr val="FFFF00"/>
                </a:solidFill>
              </a:rPr>
              <a:t> &amp;   	</a:t>
            </a:r>
            <a:r>
              <a:rPr lang="en-GB" sz="4000" b="1" i="0" dirty="0">
                <a:solidFill>
                  <a:srgbClr val="FFFF00"/>
                </a:solidFill>
              </a:rPr>
              <a:t>CathLab-</a:t>
            </a:r>
            <a:r>
              <a:rPr lang="en-GB" sz="4000" b="1" i="0" dirty="0">
                <a:solidFill>
                  <a:schemeClr val="bg1">
                    <a:lumMod val="60000"/>
                    <a:lumOff val="40000"/>
                  </a:schemeClr>
                </a:solidFill>
              </a:rPr>
              <a:t>Implantations</a:t>
            </a:r>
            <a:r>
              <a:rPr lang="en-GB" sz="4000" b="1" i="0" dirty="0">
                <a:solidFill>
                  <a:srgbClr val="FFFF00"/>
                </a:solidFill>
              </a:rPr>
              <a:t> / Austria</a:t>
            </a:r>
            <a:endParaRPr lang="de-AT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22497062"/>
              </p:ext>
            </p:extLst>
          </p:nvPr>
        </p:nvGraphicFramePr>
        <p:xfrm>
          <a:off x="1399084" y="1677988"/>
          <a:ext cx="8887917" cy="48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401541" cy="609600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FFFFFF"/>
                </a:solidFill>
              </a:rPr>
              <a:t>Volker Mühlberger, Quality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>
                <a:solidFill>
                  <a:schemeClr val="accent1"/>
                </a:solidFill>
              </a:rPr>
              <a:t>     </a:t>
            </a:r>
            <a:r>
              <a:rPr lang="en-GB" sz="3200" b="1" i="0" dirty="0">
                <a:solidFill>
                  <a:schemeClr val="tx1"/>
                </a:solidFill>
              </a:rPr>
              <a:t>Austria 2013  - 2019 reporting centres pooled</a:t>
            </a:r>
            <a:br>
              <a:rPr lang="en-GB" sz="4000" b="1" i="0" dirty="0">
                <a:solidFill>
                  <a:schemeClr val="tx1"/>
                </a:solidFill>
              </a:rPr>
            </a:br>
            <a:r>
              <a:rPr lang="en-GB" sz="4000" b="1" i="0" dirty="0">
                <a:solidFill>
                  <a:schemeClr val="accent1"/>
                </a:solidFill>
              </a:rPr>
              <a:t>           </a:t>
            </a:r>
            <a:r>
              <a:rPr lang="en-GB" sz="3600" b="1" i="0" u="sng" dirty="0">
                <a:solidFill>
                  <a:schemeClr val="accent1"/>
                </a:solidFill>
              </a:rPr>
              <a:t>Ablation</a:t>
            </a:r>
            <a:r>
              <a:rPr lang="en-GB" sz="3600" b="1" i="0" dirty="0">
                <a:solidFill>
                  <a:schemeClr val="accent1"/>
                </a:solidFill>
              </a:rPr>
              <a:t> (n)</a:t>
            </a:r>
            <a:r>
              <a:rPr lang="en-GB" sz="3600" b="1" i="0" dirty="0">
                <a:solidFill>
                  <a:srgbClr val="FFFF00"/>
                </a:solidFill>
              </a:rPr>
              <a:t>  for </a:t>
            </a:r>
            <a:r>
              <a:rPr lang="en-GB" sz="3600" b="1" i="0" dirty="0">
                <a:solidFill>
                  <a:schemeClr val="accent2"/>
                </a:solidFill>
              </a:rPr>
              <a:t>AFib</a:t>
            </a:r>
            <a:r>
              <a:rPr lang="en-GB" sz="3600" b="1" i="0" dirty="0">
                <a:solidFill>
                  <a:srgbClr val="FFFF00"/>
                </a:solidFill>
              </a:rPr>
              <a:t> / for </a:t>
            </a:r>
            <a:r>
              <a:rPr lang="en-GB" sz="3600" b="1" i="0" dirty="0">
                <a:solidFill>
                  <a:schemeClr val="accent3"/>
                </a:solidFill>
              </a:rPr>
              <a:t>VTac</a:t>
            </a:r>
            <a:endParaRPr lang="de-AT" sz="4000" b="1" i="0" dirty="0">
              <a:solidFill>
                <a:schemeClr val="accent3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57331874"/>
              </p:ext>
            </p:extLst>
          </p:nvPr>
        </p:nvGraphicFramePr>
        <p:xfrm>
          <a:off x="1399084" y="1677988"/>
          <a:ext cx="8887917" cy="48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4611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401541" cy="609600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FFFFFF"/>
                </a:solidFill>
              </a:rPr>
              <a:t>Volker Mühlberger, Quality</a:t>
            </a:r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title"/>
          </p:nvPr>
        </p:nvSpPr>
        <p:spPr>
          <a:xfrm>
            <a:off x="857250" y="228600"/>
            <a:ext cx="9429750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>
                <a:solidFill>
                  <a:schemeClr val="accent1"/>
                </a:solidFill>
              </a:rPr>
              <a:t>     	</a:t>
            </a:r>
            <a:r>
              <a:rPr lang="en-GB" sz="3200" b="1" i="0" dirty="0">
                <a:solidFill>
                  <a:schemeClr val="tx1"/>
                </a:solidFill>
              </a:rPr>
              <a:t>Austria 2013 / 2014 /2015 /2016/2017 /2018/2019</a:t>
            </a:r>
            <a:br>
              <a:rPr lang="en-GB" sz="4000" b="1" i="0" dirty="0">
                <a:solidFill>
                  <a:schemeClr val="tx1"/>
                </a:solidFill>
              </a:rPr>
            </a:br>
            <a:r>
              <a:rPr lang="en-GB" sz="4000" b="1" i="0" dirty="0">
                <a:solidFill>
                  <a:schemeClr val="accent1"/>
                </a:solidFill>
              </a:rPr>
              <a:t>                </a:t>
            </a:r>
            <a:r>
              <a:rPr lang="en-GB" sz="3600" b="1" i="0" u="sng" dirty="0">
                <a:solidFill>
                  <a:schemeClr val="accent1"/>
                </a:solidFill>
              </a:rPr>
              <a:t>leadless  pacemaker (n= )</a:t>
            </a:r>
            <a:endParaRPr lang="de-AT" sz="4000" b="1" i="0" dirty="0">
              <a:solidFill>
                <a:schemeClr val="accent3"/>
              </a:solidFill>
            </a:endParaRPr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23832053"/>
              </p:ext>
            </p:extLst>
          </p:nvPr>
        </p:nvGraphicFramePr>
        <p:xfrm>
          <a:off x="1399084" y="1677988"/>
          <a:ext cx="8887917" cy="4868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6236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545557" cy="6096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>
                <a:solidFill>
                  <a:srgbClr val="FFFF00"/>
                </a:solidFill>
              </a:rPr>
              <a:t>           </a:t>
            </a:r>
            <a:r>
              <a:rPr lang="en-GB" sz="3600" b="1" i="0" dirty="0">
                <a:solidFill>
                  <a:srgbClr val="FFFF00"/>
                </a:solidFill>
              </a:rPr>
              <a:t>Transcatheter aortic valve implantation</a:t>
            </a:r>
            <a:r>
              <a:rPr lang="de-AT" sz="3600" b="1" i="0" dirty="0">
                <a:solidFill>
                  <a:srgbClr val="FFFF00"/>
                </a:solidFill>
              </a:rPr>
              <a:t> </a:t>
            </a:r>
            <a:r>
              <a:rPr lang="de-AT" sz="4000" b="1" i="0" dirty="0">
                <a:solidFill>
                  <a:srgbClr val="FFFF00"/>
                </a:solidFill>
              </a:rPr>
              <a:t>	         (TAVI;  n = ) in       </a:t>
            </a:r>
            <a:r>
              <a:rPr lang="de-AT" sz="4000" b="1" i="0" dirty="0">
                <a:solidFill>
                  <a:schemeClr val="accent6"/>
                </a:solidFill>
              </a:rPr>
              <a:t>CH</a:t>
            </a:r>
            <a:r>
              <a:rPr lang="de-AT" sz="4000" b="1" i="0" dirty="0">
                <a:solidFill>
                  <a:srgbClr val="FFFF00"/>
                </a:solidFill>
              </a:rPr>
              <a:t>          </a:t>
            </a:r>
            <a:r>
              <a:rPr lang="de-AT" sz="4000" b="1" i="0" dirty="0">
                <a:solidFill>
                  <a:schemeClr val="accent1"/>
                </a:solidFill>
              </a:rPr>
              <a:t>AU </a:t>
            </a:r>
            <a:endParaRPr lang="de-AT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66899"/>
              </p:ext>
            </p:extLst>
          </p:nvPr>
        </p:nvGraphicFramePr>
        <p:xfrm>
          <a:off x="967036" y="1703388"/>
          <a:ext cx="9234239" cy="4677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79004" y="6248400"/>
            <a:ext cx="9073008" cy="609600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  <a:endParaRPr lang="de-DE" sz="1250" b="1" i="0" dirty="0"/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title"/>
          </p:nvPr>
        </p:nvSpPr>
        <p:spPr>
          <a:xfrm>
            <a:off x="319088" y="228600"/>
            <a:ext cx="9967912" cy="1162050"/>
          </a:xfrm>
        </p:spPr>
        <p:txBody>
          <a:bodyPr/>
          <a:lstStyle/>
          <a:p>
            <a:pPr>
              <a:defRPr/>
            </a:pPr>
            <a:r>
              <a:rPr lang="en-GB" sz="4000" b="1" i="0" dirty="0">
                <a:solidFill>
                  <a:srgbClr val="FFFF00"/>
                </a:solidFill>
              </a:rPr>
              <a:t>         </a:t>
            </a:r>
            <a:r>
              <a:rPr lang="en-GB" sz="3600" b="1" i="0" dirty="0">
                <a:solidFill>
                  <a:srgbClr val="FFFF00"/>
                </a:solidFill>
              </a:rPr>
              <a:t>Transcatheter aortic valve implantation</a:t>
            </a:r>
            <a:r>
              <a:rPr lang="de-AT" sz="3600" b="1" i="0" dirty="0">
                <a:solidFill>
                  <a:srgbClr val="FFFF00"/>
                </a:solidFill>
              </a:rPr>
              <a:t> </a:t>
            </a:r>
            <a:r>
              <a:rPr lang="de-AT" sz="4000" b="1" i="0" dirty="0">
                <a:solidFill>
                  <a:srgbClr val="FFFF00"/>
                </a:solidFill>
              </a:rPr>
              <a:t>	         	  </a:t>
            </a:r>
            <a:r>
              <a:rPr lang="de-AT" sz="3600" b="1" i="0" dirty="0">
                <a:solidFill>
                  <a:srgbClr val="FFFF00"/>
                </a:solidFill>
              </a:rPr>
              <a:t>TAVI per Mio Inhabitants   in </a:t>
            </a:r>
            <a:r>
              <a:rPr lang="de-AT" sz="3600" b="1" i="0" dirty="0">
                <a:solidFill>
                  <a:schemeClr val="accent1"/>
                </a:solidFill>
              </a:rPr>
              <a:t>AU </a:t>
            </a:r>
            <a:r>
              <a:rPr lang="de-AT" sz="3600" b="1" i="0" dirty="0">
                <a:solidFill>
                  <a:schemeClr val="accent6"/>
                </a:solidFill>
              </a:rPr>
              <a:t>CH  </a:t>
            </a:r>
            <a:r>
              <a:rPr lang="de-AT" sz="3600" b="1" i="0" dirty="0">
                <a:solidFill>
                  <a:schemeClr val="accent4"/>
                </a:solidFill>
              </a:rPr>
              <a:t>D</a:t>
            </a: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7464953"/>
              </p:ext>
            </p:extLst>
          </p:nvPr>
        </p:nvGraphicFramePr>
        <p:xfrm>
          <a:off x="967036" y="1703388"/>
          <a:ext cx="9234239" cy="4677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1788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i="0" dirty="0">
                <a:solidFill>
                  <a:srgbClr val="FFFF00"/>
                </a:solidFill>
              </a:rPr>
              <a:t>		Myocardial biopsies (n) in </a:t>
            </a:r>
            <a:br>
              <a:rPr lang="de-DE" b="1" i="0" dirty="0">
                <a:solidFill>
                  <a:srgbClr val="FFFF00"/>
                </a:solidFill>
              </a:rPr>
            </a:br>
            <a:r>
              <a:rPr lang="de-DE" b="1" i="0" dirty="0">
                <a:solidFill>
                  <a:srgbClr val="FFFF00"/>
                </a:solidFill>
              </a:rPr>
              <a:t>		   Austria 2006 -2019</a:t>
            </a:r>
            <a:endParaRPr lang="de-DE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368334439"/>
              </p:ext>
            </p:extLst>
          </p:nvPr>
        </p:nvGraphicFramePr>
        <p:xfrm>
          <a:off x="1285875" y="1828800"/>
          <a:ext cx="874395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pPr algn="ctr"/>
            <a:r>
              <a:rPr lang="de-AT" b="1" i="0" dirty="0">
                <a:solidFill>
                  <a:srgbClr val="FFFF00"/>
                </a:solidFill>
              </a:rPr>
              <a:t>		 			        </a:t>
            </a:r>
            <a:br>
              <a:rPr lang="de-AT" b="1" i="0" dirty="0">
                <a:solidFill>
                  <a:srgbClr val="FFFF00"/>
                </a:solidFill>
              </a:rPr>
            </a:br>
            <a:r>
              <a:rPr lang="de-AT" b="1" i="0" dirty="0">
                <a:solidFill>
                  <a:schemeClr val="accent3"/>
                </a:solidFill>
              </a:rPr>
              <a:t>ANCALAR </a:t>
            </a:r>
            <a:r>
              <a:rPr lang="de-AT" b="1" i="0" dirty="0">
                <a:solidFill>
                  <a:srgbClr val="FFFF00"/>
                </a:solidFill>
              </a:rPr>
              <a:t> 2019   A</a:t>
            </a:r>
            <a:r>
              <a:rPr lang="de-AT" b="1" i="0" dirty="0">
                <a:solidFill>
                  <a:schemeClr val="accent3"/>
                </a:solidFill>
              </a:rPr>
              <a:t>ustrian</a:t>
            </a:r>
            <a:r>
              <a:rPr lang="de-AT" b="1" i="0" dirty="0">
                <a:solidFill>
                  <a:srgbClr val="FFFF00"/>
                </a:solidFill>
              </a:rPr>
              <a:t>N</a:t>
            </a:r>
            <a:r>
              <a:rPr lang="de-AT" b="1" i="0" dirty="0">
                <a:solidFill>
                  <a:schemeClr val="accent3"/>
                </a:solidFill>
              </a:rPr>
              <a:t>ational</a:t>
            </a:r>
            <a:r>
              <a:rPr lang="de-AT" b="1" i="0" dirty="0">
                <a:solidFill>
                  <a:srgbClr val="FFFF00"/>
                </a:solidFill>
              </a:rPr>
              <a:t>CA</a:t>
            </a:r>
            <a:r>
              <a:rPr lang="de-AT" b="1" i="0" dirty="0">
                <a:solidFill>
                  <a:schemeClr val="accent3"/>
                </a:solidFill>
              </a:rPr>
              <a:t>th</a:t>
            </a:r>
            <a:r>
              <a:rPr lang="de-AT" b="1" i="0" dirty="0">
                <a:solidFill>
                  <a:srgbClr val="FFFF00"/>
                </a:solidFill>
              </a:rPr>
              <a:t>LA</a:t>
            </a:r>
            <a:r>
              <a:rPr lang="de-AT" b="1" i="0" dirty="0">
                <a:solidFill>
                  <a:schemeClr val="accent3"/>
                </a:solidFill>
              </a:rPr>
              <a:t>b</a:t>
            </a:r>
            <a:r>
              <a:rPr lang="de-AT" b="1" i="0" dirty="0">
                <a:solidFill>
                  <a:srgbClr val="FFFF00"/>
                </a:solidFill>
              </a:rPr>
              <a:t>R</a:t>
            </a:r>
            <a:r>
              <a:rPr lang="de-AT" b="1" i="0" dirty="0">
                <a:solidFill>
                  <a:schemeClr val="accent3"/>
                </a:solidFill>
              </a:rPr>
              <a:t>egisty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3099" y="1828800"/>
            <a:ext cx="8486725" cy="4114800"/>
          </a:xfrm>
        </p:spPr>
        <p:txBody>
          <a:bodyPr/>
          <a:lstStyle/>
          <a:p>
            <a:r>
              <a:rPr lang="de-DE" sz="4400" b="1" i="0" dirty="0"/>
              <a:t> International  Context</a:t>
            </a:r>
            <a:endParaRPr lang="de-DE" sz="4400" b="1" i="0" dirty="0">
              <a:effectLst/>
            </a:endParaRPr>
          </a:p>
          <a:p>
            <a:r>
              <a:rPr lang="de-DE" sz="4400" b="1" i="0" dirty="0"/>
              <a:t> Austria meets TRA vs TFA</a:t>
            </a:r>
            <a:endParaRPr lang="de-DE" sz="4400" b="1" i="0" dirty="0">
              <a:solidFill>
                <a:srgbClr val="FFFF00"/>
              </a:solidFill>
              <a:effectLst/>
            </a:endParaRPr>
          </a:p>
          <a:p>
            <a:r>
              <a:rPr lang="de-DE" sz="4400" b="1" i="0" dirty="0"/>
              <a:t> Austria; EPS, TAVI etc.</a:t>
            </a:r>
          </a:p>
          <a:p>
            <a:r>
              <a:rPr lang="de-DE" sz="4400" b="1" i="0" dirty="0"/>
              <a:t> </a:t>
            </a:r>
            <a:r>
              <a:rPr lang="de-DE" sz="4400" b="1" i="0" dirty="0">
                <a:solidFill>
                  <a:srgbClr val="FFFF00"/>
                </a:solidFill>
              </a:rPr>
              <a:t>Austria meets Guidelines</a:t>
            </a:r>
            <a:endParaRPr lang="de-AT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r>
              <a:rPr lang="de-AT" sz="1600" dirty="0">
                <a:solidFill>
                  <a:srgbClr val="FFFF00"/>
                </a:solidFill>
                <a:effectLst/>
              </a:rPr>
              <a:t>                                             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42186240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 algn="ctr">
              <a:defRPr/>
            </a:pPr>
            <a:r>
              <a:rPr lang="de-DE" sz="4000" b="1" dirty="0">
                <a:solidFill>
                  <a:srgbClr val="FFFF00"/>
                </a:solidFill>
              </a:rPr>
              <a:t>	</a:t>
            </a:r>
            <a:r>
              <a:rPr lang="de-DE" b="1" i="0" dirty="0">
                <a:solidFill>
                  <a:srgbClr val="FFFF00"/>
                </a:solidFill>
              </a:rPr>
              <a:t>ANCALAR 1989–2019 </a:t>
            </a:r>
            <a:r>
              <a:rPr lang="de-DE" sz="4000" b="1" i="0" dirty="0">
                <a:solidFill>
                  <a:srgbClr val="FFFF00"/>
                </a:solidFill>
              </a:rPr>
              <a:t>	</a:t>
            </a:r>
            <a:r>
              <a:rPr lang="de-DE" sz="4000" b="1" i="0" dirty="0">
                <a:solidFill>
                  <a:schemeClr val="tx1"/>
                </a:solidFill>
              </a:rPr>
              <a:t>   Guidelines and Austria …</a:t>
            </a:r>
            <a:endParaRPr lang="de-DE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61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102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822450" y="1844824"/>
            <a:ext cx="8207375" cy="486077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800" i="0" dirty="0">
                <a:solidFill>
                  <a:srgbClr val="FFFF00"/>
                </a:solidFill>
                <a:effectLst/>
              </a:rPr>
              <a:t>Austria very early reacted to new guidelines and/or to new evidence as shown in the examples for : </a:t>
            </a:r>
            <a:endParaRPr lang="de-AT" sz="2800" i="0" dirty="0">
              <a:solidFill>
                <a:srgbClr val="FFFF00"/>
              </a:solidFill>
              <a:effectLst/>
            </a:endParaRPr>
          </a:p>
          <a:p>
            <a:pPr marL="0" indent="0">
              <a:buNone/>
            </a:pPr>
            <a:endParaRPr lang="de-A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 IIb/IIIa for PCI   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…ThrombinInhibitor 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…Aspiration Thrombectomy/clot catcher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…Intra – aortic balloon pump for PCI</a:t>
            </a: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Radial approach in PCI 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Monotype Sorts" pitchFamily="2" charset="2"/>
              <a:buNone/>
            </a:pPr>
            <a:endParaRPr lang="de-DE" sz="2800" b="1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8A36742C-42A0-48AD-A6C4-F387DD4B1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297317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1162050"/>
          </a:xfrm>
        </p:spPr>
        <p:txBody>
          <a:bodyPr/>
          <a:lstStyle/>
          <a:p>
            <a:pPr algn="ctr">
              <a:defRPr/>
            </a:pPr>
            <a:r>
              <a:rPr lang="de-DE" sz="2400" b="1" i="0" dirty="0">
                <a:solidFill>
                  <a:srgbClr val="FFFF00"/>
                </a:solidFill>
              </a:rPr>
              <a:t>	 ANCALAR 1989–2019 	</a:t>
            </a:r>
            <a:r>
              <a:rPr lang="de-DE" sz="2400" b="1" i="0" dirty="0">
                <a:solidFill>
                  <a:schemeClr val="tx1"/>
                </a:solidFill>
              </a:rPr>
              <a:t>   Guidelines and Austria …</a:t>
            </a:r>
            <a:endParaRPr lang="de-DE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84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102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822450" y="1844824"/>
            <a:ext cx="8207375" cy="486077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800" i="0" dirty="0">
                <a:solidFill>
                  <a:srgbClr val="FFFF00"/>
                </a:solidFill>
                <a:effectLst/>
              </a:rPr>
              <a:t>In Austria </a:t>
            </a:r>
            <a:r>
              <a:rPr lang="en-GB" sz="2800" i="0" dirty="0">
                <a:solidFill>
                  <a:srgbClr val="FFFF00"/>
                </a:solidFill>
                <a:effectLst/>
              </a:rPr>
              <a:t>the use of devices continued on a low level according to special "niche" indications as shown in the examples for </a:t>
            </a:r>
            <a:r>
              <a:rPr lang="en-US" sz="2800" i="0" dirty="0">
                <a:solidFill>
                  <a:srgbClr val="FFFF00"/>
                </a:solidFill>
                <a:effectLst/>
              </a:rPr>
              <a:t>:  </a:t>
            </a:r>
          </a:p>
          <a:p>
            <a:pPr marL="0" indent="0">
              <a:buNone/>
            </a:pP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 IIb/IIIa for PCI 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Aspiration</a:t>
            </a:r>
            <a:r>
              <a:rPr lang="de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Thrombectomy/clot catcher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</a:t>
            </a:r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Intra – aortic balloon pump for PCI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Monotype Sorts" pitchFamily="2" charset="2"/>
              <a:buNone/>
            </a:pPr>
            <a:endParaRPr lang="de-DE" sz="2800" b="1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760CE549-065C-4804-A78C-B93FD5EA5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1821937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r>
              <a:rPr lang="de-AT" sz="3200" b="1" i="0" dirty="0">
                <a:solidFill>
                  <a:schemeClr val="accent3"/>
                </a:solidFill>
              </a:rPr>
              <a:t>ANCALAR = </a:t>
            </a:r>
            <a:r>
              <a:rPr lang="de-AT" sz="3200" b="1" i="0" dirty="0">
                <a:solidFill>
                  <a:srgbClr val="FFFF00"/>
                </a:solidFill>
              </a:rPr>
              <a:t>Nationwide coverage since 1992 </a:t>
            </a:r>
            <a:br>
              <a:rPr lang="de-AT" sz="3200" b="1" i="0" dirty="0">
                <a:solidFill>
                  <a:srgbClr val="FFFF00"/>
                </a:solidFill>
              </a:rPr>
            </a:br>
            <a:r>
              <a:rPr lang="de-AT" sz="1200" b="1" i="0" dirty="0">
                <a:solidFill>
                  <a:srgbClr val="FFFF00"/>
                </a:solidFill>
              </a:rPr>
              <a:t>(exceptionally in 2019 one of the n=33 centres is missing and since was thereafter extrapolated) </a:t>
            </a:r>
            <a:br>
              <a:rPr lang="de-AT" sz="3200" b="1" i="0" dirty="0">
                <a:solidFill>
                  <a:srgbClr val="FFFF00"/>
                </a:solidFill>
              </a:rPr>
            </a:br>
            <a:r>
              <a:rPr lang="de-AT" sz="2000" i="0" dirty="0">
                <a:solidFill>
                  <a:srgbClr val="FFFF00"/>
                </a:solidFill>
                <a:effectLst/>
              </a:rPr>
              <a:t>All</a:t>
            </a:r>
            <a:r>
              <a:rPr lang="de-AT" sz="2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32  Entry Dates </a:t>
            </a:r>
            <a:r>
              <a:rPr lang="en-GB" sz="2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national Excel sheet</a:t>
            </a:r>
            <a:r>
              <a:rPr lang="de-AT" sz="2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till July 15th during 2020 leading to c</a:t>
            </a:r>
            <a:r>
              <a:rPr lang="en-GB" sz="2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umulative number of reported 2019 Diagnostic CAG´ s (n=57.386)</a:t>
            </a:r>
            <a:endParaRPr lang="de-AT" sz="2000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pic>
        <p:nvPicPr>
          <p:cNvPr id="38916" name="Picture 4" descr="CA Entwicklung">
            <a:extLst>
              <a:ext uri="{FF2B5EF4-FFF2-40B4-BE49-F238E27FC236}">
                <a16:creationId xmlns:a16="http://schemas.microsoft.com/office/drawing/2014/main" id="{5825C4C0-DB5B-4FA7-A28A-BC4FBE37C41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707" y="1981438"/>
            <a:ext cx="5714286" cy="3809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38859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0418" name="Rectangle 5122"/>
          <p:cNvSpPr>
            <a:spLocks noGrp="1" noChangeArrowheads="1"/>
          </p:cNvSpPr>
          <p:nvPr>
            <p:ph type="title"/>
          </p:nvPr>
        </p:nvSpPr>
        <p:spPr>
          <a:xfrm>
            <a:off x="1615108" y="228600"/>
            <a:ext cx="8568952" cy="1162050"/>
          </a:xfrm>
        </p:spPr>
        <p:txBody>
          <a:bodyPr/>
          <a:lstStyle/>
          <a:p>
            <a:pPr>
              <a:defRPr/>
            </a:pPr>
            <a:br>
              <a:rPr lang="de-DE" sz="4000" b="1" i="0" dirty="0">
                <a:solidFill>
                  <a:srgbClr val="FFFF00"/>
                </a:solidFill>
              </a:rPr>
            </a:br>
            <a:r>
              <a:rPr lang="de-DE" sz="4000" b="1" i="0" dirty="0">
                <a:solidFill>
                  <a:srgbClr val="FFFF00"/>
                </a:solidFill>
              </a:rPr>
              <a:t>	</a:t>
            </a:r>
            <a:r>
              <a:rPr lang="de-DE" sz="4000" b="1" i="0" dirty="0">
                <a:solidFill>
                  <a:schemeClr val="tx1"/>
                </a:solidFill>
              </a:rPr>
              <a:t>Guidelines and Austria …</a:t>
            </a:r>
            <a:br>
              <a:rPr lang="de-DE" sz="4000" b="1" i="0" dirty="0">
                <a:solidFill>
                  <a:schemeClr val="tx1"/>
                </a:solidFill>
              </a:rPr>
            </a:br>
            <a:r>
              <a:rPr lang="de-DE" sz="4000" b="1" i="0" dirty="0">
                <a:solidFill>
                  <a:schemeClr val="tx1"/>
                </a:solidFill>
              </a:rPr>
              <a:t>	</a:t>
            </a:r>
            <a:r>
              <a:rPr lang="de-DE" sz="2800" b="1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 GP IIb/IIIa for PCI   (pooled data) </a:t>
            </a:r>
          </a:p>
        </p:txBody>
      </p:sp>
      <p:graphicFrame>
        <p:nvGraphicFramePr>
          <p:cNvPr id="5" name="Object 512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691161976"/>
              </p:ext>
            </p:extLst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40488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60418" name="Rectangle 5122"/>
          <p:cNvSpPr>
            <a:spLocks noGrp="1" noChangeArrowheads="1"/>
          </p:cNvSpPr>
          <p:nvPr>
            <p:ph type="title"/>
          </p:nvPr>
        </p:nvSpPr>
        <p:spPr>
          <a:xfrm>
            <a:off x="1615108" y="228600"/>
            <a:ext cx="8568952" cy="1162050"/>
          </a:xfrm>
        </p:spPr>
        <p:txBody>
          <a:bodyPr/>
          <a:lstStyle/>
          <a:p>
            <a:pPr algn="ctr">
              <a:defRPr/>
            </a:pPr>
            <a:br>
              <a:rPr lang="de-DE" sz="4000" b="1" i="0" dirty="0">
                <a:solidFill>
                  <a:srgbClr val="FFFF00"/>
                </a:solidFill>
              </a:rPr>
            </a:br>
            <a:r>
              <a:rPr lang="de-DE" sz="4000" b="1" i="0" dirty="0">
                <a:solidFill>
                  <a:srgbClr val="FFFF00"/>
                </a:solidFill>
              </a:rPr>
              <a:t>	</a:t>
            </a:r>
            <a:r>
              <a:rPr lang="de-DE" sz="4000" b="1" i="0" dirty="0">
                <a:solidFill>
                  <a:schemeClr val="tx1"/>
                </a:solidFill>
              </a:rPr>
              <a:t>Guidelines and Austria … </a:t>
            </a:r>
            <a:br>
              <a:rPr lang="de-DE" sz="4000" b="1" i="0" dirty="0">
                <a:solidFill>
                  <a:schemeClr val="tx1"/>
                </a:solidFill>
              </a:rPr>
            </a:br>
            <a:r>
              <a:rPr lang="de-DE" sz="4000" b="1" i="0" dirty="0">
                <a:solidFill>
                  <a:schemeClr val="tx1"/>
                </a:solidFill>
              </a:rPr>
              <a:t>	</a:t>
            </a:r>
            <a:r>
              <a:rPr lang="de-DE" sz="3200" b="1" i="0" dirty="0">
                <a:solidFill>
                  <a:schemeClr val="bg2"/>
                </a:solidFill>
                <a:effectLst/>
              </a:rPr>
              <a:t>%  ThrombinInhibitor   (pooled data)</a:t>
            </a:r>
          </a:p>
        </p:txBody>
      </p:sp>
      <p:graphicFrame>
        <p:nvGraphicFramePr>
          <p:cNvPr id="5" name="Object 512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463891107"/>
              </p:ext>
            </p:extLst>
          </p:nvPr>
        </p:nvGraphicFramePr>
        <p:xfrm>
          <a:off x="895028" y="1412777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175140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471092" y="228600"/>
            <a:ext cx="8814321" cy="931912"/>
          </a:xfrm>
        </p:spPr>
        <p:txBody>
          <a:bodyPr/>
          <a:lstStyle/>
          <a:p>
            <a:pPr algn="ctr">
              <a:defRPr/>
            </a:pPr>
            <a:r>
              <a:rPr lang="de-DE" sz="4000" b="1" i="0" dirty="0">
                <a:solidFill>
                  <a:schemeClr val="tx1"/>
                </a:solidFill>
              </a:rPr>
              <a:t>	Guidelines and Austria …  </a:t>
            </a:r>
            <a:r>
              <a:rPr lang="de-AT" sz="3200" b="1" i="0" dirty="0">
                <a:solidFill>
                  <a:srgbClr val="FFFF00"/>
                </a:solidFill>
              </a:rPr>
              <a:t>n=  Catheter Aspiration Thrombectomy/clot catcher</a:t>
            </a:r>
            <a:r>
              <a:rPr lang="de-DE" sz="3200" b="1" i="0" dirty="0">
                <a:solidFill>
                  <a:srgbClr val="FFFF00"/>
                </a:solidFill>
              </a:rPr>
              <a:t> 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074287400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2249225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15108" y="228600"/>
            <a:ext cx="8496944" cy="1162050"/>
          </a:xfrm>
        </p:spPr>
        <p:txBody>
          <a:bodyPr/>
          <a:lstStyle/>
          <a:p>
            <a:pPr algn="ctr"/>
            <a:r>
              <a:rPr lang="de-DE" b="1" i="0" dirty="0">
                <a:solidFill>
                  <a:schemeClr val="tx1"/>
                </a:solidFill>
              </a:rPr>
              <a:t>	Guidelines and Austria …</a:t>
            </a:r>
            <a:br>
              <a:rPr lang="de-DE" b="1" i="0" dirty="0">
                <a:solidFill>
                  <a:schemeClr val="tx1"/>
                </a:solidFill>
              </a:rPr>
            </a:br>
            <a:r>
              <a:rPr lang="de-DE" b="1" i="0" dirty="0">
                <a:solidFill>
                  <a:schemeClr val="tx1"/>
                </a:solidFill>
              </a:rPr>
              <a:t>	</a:t>
            </a:r>
            <a:r>
              <a:rPr lang="de-DE" sz="3200" b="1" i="0" dirty="0">
                <a:solidFill>
                  <a:schemeClr val="accent1"/>
                </a:solidFill>
              </a:rPr>
              <a:t>n=  Intra– aortic balloon pump for PCI</a:t>
            </a:r>
            <a:endParaRPr lang="de-DE" sz="32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96158131"/>
              </p:ext>
            </p:extLst>
          </p:nvPr>
        </p:nvGraphicFramePr>
        <p:xfrm>
          <a:off x="1687116" y="1628800"/>
          <a:ext cx="8352928" cy="46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2011027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152400"/>
            <a:ext cx="8640960" cy="1116360"/>
          </a:xfrm>
        </p:spPr>
        <p:txBody>
          <a:bodyPr/>
          <a:lstStyle/>
          <a:p>
            <a:pPr algn="ctr"/>
            <a:r>
              <a:rPr lang="de-DE" sz="4000" b="1" i="0" dirty="0">
                <a:solidFill>
                  <a:schemeClr val="tx1"/>
                </a:solidFill>
              </a:rPr>
              <a:t>Guidelines and Austria … </a:t>
            </a:r>
            <a:r>
              <a:rPr lang="de-DE" sz="2800" b="1" i="0" dirty="0">
                <a:solidFill>
                  <a:srgbClr val="FFFF00"/>
                </a:solidFill>
              </a:rPr>
              <a:t>Radial approach </a:t>
            </a:r>
            <a:br>
              <a:rPr lang="de-DE" sz="2800" b="1" i="0" dirty="0">
                <a:solidFill>
                  <a:srgbClr val="FFFF00"/>
                </a:solidFill>
              </a:rPr>
            </a:br>
            <a:r>
              <a:rPr lang="de-DE" sz="2800" b="1" i="0" dirty="0">
                <a:solidFill>
                  <a:srgbClr val="FFFF00"/>
                </a:solidFill>
              </a:rPr>
              <a:t>(% of PCI) </a:t>
            </a:r>
            <a:r>
              <a:rPr lang="de-DE" sz="1800" b="1" i="0" dirty="0">
                <a:solidFill>
                  <a:srgbClr val="FFFF00"/>
                </a:solidFill>
              </a:rPr>
              <a:t>all centres pooled </a:t>
            </a:r>
            <a:r>
              <a:rPr lang="de-DE" sz="1800" b="1" i="0" dirty="0">
                <a:solidFill>
                  <a:srgbClr val="FF0000"/>
                </a:solidFill>
              </a:rPr>
              <a:t>2011</a:t>
            </a:r>
            <a:r>
              <a:rPr lang="de-DE" sz="1800" b="1" i="0" dirty="0">
                <a:solidFill>
                  <a:srgbClr val="FFFF00"/>
                </a:solidFill>
              </a:rPr>
              <a:t> – </a:t>
            </a:r>
            <a:r>
              <a:rPr lang="de-DE" sz="1800" b="1" i="0" dirty="0">
                <a:solidFill>
                  <a:schemeClr val="accent6"/>
                </a:solidFill>
              </a:rPr>
              <a:t>2016  and  </a:t>
            </a:r>
            <a:r>
              <a:rPr lang="de-DE" sz="1800" b="1" i="0" dirty="0">
                <a:solidFill>
                  <a:srgbClr val="FFFF00"/>
                </a:solidFill>
              </a:rPr>
              <a:t>reporting centres  </a:t>
            </a:r>
            <a:r>
              <a:rPr lang="de-DE" sz="1800" b="1" i="0" dirty="0">
                <a:solidFill>
                  <a:schemeClr val="accent5">
                    <a:lumMod val="90000"/>
                  </a:schemeClr>
                </a:solidFill>
                <a:effectLst/>
              </a:rPr>
              <a:t>2016</a:t>
            </a:r>
            <a:r>
              <a:rPr lang="de-DE" sz="1800" b="1" i="0" dirty="0">
                <a:solidFill>
                  <a:schemeClr val="accent6"/>
                </a:solidFill>
                <a:effectLst/>
              </a:rPr>
              <a:t>  - </a:t>
            </a:r>
            <a:r>
              <a:rPr lang="de-DE" sz="1800" b="1" i="0" dirty="0">
                <a:effectLst/>
              </a:rPr>
              <a:t>2019</a:t>
            </a:r>
            <a:endParaRPr lang="de-AT" sz="1800" dirty="0"/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279398756"/>
              </p:ext>
            </p:extLst>
          </p:nvPr>
        </p:nvGraphicFramePr>
        <p:xfrm>
          <a:off x="606996" y="1628800"/>
          <a:ext cx="9361040" cy="51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99284" y="6237312"/>
            <a:ext cx="3168352" cy="468288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11188883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896144"/>
          </a:xfrm>
        </p:spPr>
        <p:txBody>
          <a:bodyPr/>
          <a:lstStyle/>
          <a:p>
            <a:pPr>
              <a:defRPr/>
            </a:pPr>
            <a:r>
              <a:rPr lang="de-DE" sz="4000" b="1" dirty="0">
                <a:solidFill>
                  <a:srgbClr val="FFFF00"/>
                </a:solidFill>
              </a:rPr>
              <a:t>	</a:t>
            </a:r>
            <a:r>
              <a:rPr lang="de-DE" sz="4000" b="1" i="0" dirty="0">
                <a:solidFill>
                  <a:srgbClr val="FFFF00"/>
                </a:solidFill>
              </a:rPr>
              <a:t> </a:t>
            </a:r>
            <a:r>
              <a:rPr lang="de-DE" sz="2400" b="1" i="0" dirty="0">
                <a:solidFill>
                  <a:srgbClr val="FFFF00"/>
                </a:solidFill>
              </a:rPr>
              <a:t>ANCALAR 1989–2019 	</a:t>
            </a:r>
            <a:r>
              <a:rPr lang="de-DE" sz="2400" b="1" i="0" dirty="0">
                <a:solidFill>
                  <a:schemeClr val="tx1"/>
                </a:solidFill>
              </a:rPr>
              <a:t>   Guidelines and Austria …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07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102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822450" y="1844824"/>
            <a:ext cx="8207375" cy="4860776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800" i="0" dirty="0">
                <a:solidFill>
                  <a:srgbClr val="FFFF00"/>
                </a:solidFill>
                <a:effectLst/>
              </a:rPr>
              <a:t>Austria  remains </a:t>
            </a:r>
            <a:r>
              <a:rPr lang="en-GB" sz="2800" i="0" dirty="0">
                <a:solidFill>
                  <a:srgbClr val="FFFF00"/>
                </a:solidFill>
                <a:effectLst/>
              </a:rPr>
              <a:t>rather hesitant in using new devices and avoids Hypes like other countries as shown in the examples for </a:t>
            </a:r>
            <a:r>
              <a:rPr lang="de-AT" sz="2800" i="0" dirty="0">
                <a:solidFill>
                  <a:srgbClr val="FFFF00"/>
                </a:solidFill>
                <a:effectLst/>
              </a:rPr>
              <a:t>:</a:t>
            </a:r>
            <a:endParaRPr lang="de-AT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Defect closure</a:t>
            </a:r>
          </a:p>
          <a:p>
            <a:r>
              <a:rPr lang="de-A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Biostent …</a:t>
            </a: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FFR …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IVUS  .. </a:t>
            </a: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OCT  .. </a:t>
            </a:r>
          </a:p>
          <a:p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LAA closure ..</a:t>
            </a:r>
            <a:endParaRPr lang="de-A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AT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Monotype Sorts" pitchFamily="2" charset="2"/>
              <a:buNone/>
            </a:pPr>
            <a:endParaRPr lang="de-DE" sz="2800" b="1" i="0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3B2E9581-7705-4919-A361-94D76675F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590262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9124" y="404664"/>
            <a:ext cx="8526289" cy="864096"/>
          </a:xfrm>
        </p:spPr>
        <p:txBody>
          <a:bodyPr/>
          <a:lstStyle/>
          <a:p>
            <a:pPr algn="ctr">
              <a:defRPr/>
            </a:pPr>
            <a:r>
              <a:rPr lang="de-DE" sz="3600" b="1" i="0" dirty="0">
                <a:solidFill>
                  <a:schemeClr val="bg1">
                    <a:lumMod val="20000"/>
                    <a:lumOff val="80000"/>
                  </a:schemeClr>
                </a:solidFill>
              </a:rPr>
              <a:t>Defect closure ASD, PFO, VSD etc.  (n/a) in Austria </a:t>
            </a: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064257169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39447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6996" y="116632"/>
            <a:ext cx="9680004" cy="1224136"/>
          </a:xfrm>
        </p:spPr>
        <p:txBody>
          <a:bodyPr/>
          <a:lstStyle/>
          <a:p>
            <a:r>
              <a:rPr lang="de-AT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  </a:t>
            </a:r>
            <a:r>
              <a:rPr lang="de-AT" sz="3200" b="1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r>
              <a:rPr lang="de-AT" sz="32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AT" sz="3200" b="1" i="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2013</a:t>
            </a:r>
            <a:r>
              <a:rPr lang="de-AT" sz="3200" b="1" i="0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2014 / </a:t>
            </a:r>
            <a:r>
              <a:rPr lang="de-AT" sz="3200" b="1" i="0" dirty="0">
                <a:solidFill>
                  <a:schemeClr val="tx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</a:t>
            </a:r>
            <a:r>
              <a:rPr lang="de-AT" sz="3200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/2016/ </a:t>
            </a:r>
            <a:r>
              <a:rPr lang="de-AT" sz="3200" b="1" i="0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 / </a:t>
            </a:r>
            <a:r>
              <a:rPr lang="de-AT" sz="3200" b="1" i="0" dirty="0">
                <a:solidFill>
                  <a:schemeClr val="accent5">
                    <a:lumMod val="9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2018/ </a:t>
            </a:r>
            <a:r>
              <a:rPr lang="de-AT" sz="3200" b="1" i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</a:t>
            </a:r>
            <a:br>
              <a:rPr lang="de-AT" sz="3600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AT" sz="3600" b="1" i="0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	</a:t>
            </a:r>
            <a:r>
              <a:rPr lang="de-AT" sz="36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(% of PCI  .. pooled data)    </a:t>
            </a:r>
          </a:p>
        </p:txBody>
      </p:sp>
      <p:graphicFrame>
        <p:nvGraphicFramePr>
          <p:cNvPr id="5" name="Diagrammplatzhalter 4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12710662"/>
              </p:ext>
            </p:extLst>
          </p:nvPr>
        </p:nvGraphicFramePr>
        <p:xfrm>
          <a:off x="1471092" y="1556792"/>
          <a:ext cx="8630741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686174" y="6248400"/>
            <a:ext cx="3617566" cy="564976"/>
          </a:xfrm>
        </p:spPr>
        <p:txBody>
          <a:bodyPr/>
          <a:lstStyle/>
          <a:p>
            <a:pPr>
              <a:defRPr/>
            </a:pPr>
            <a:r>
              <a:rPr lang="de-DE" dirty="0">
                <a:solidFill>
                  <a:srgbClr val="FFFFFF"/>
                </a:solidFill>
              </a:rPr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66832208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5874" y="228600"/>
            <a:ext cx="8898185" cy="1162050"/>
          </a:xfrm>
        </p:spPr>
        <p:txBody>
          <a:bodyPr/>
          <a:lstStyle/>
          <a:p>
            <a:pPr algn="ctr"/>
            <a:r>
              <a:rPr lang="de-DE" sz="3600" b="1" i="0" dirty="0">
                <a:solidFill>
                  <a:srgbClr val="FF0000"/>
                </a:solidFill>
              </a:rPr>
              <a:t>AU 2002– 2019  </a:t>
            </a:r>
            <a:r>
              <a:rPr lang="de-DE" sz="3600" b="1" i="0" dirty="0">
                <a:solidFill>
                  <a:srgbClr val="FFFF00"/>
                </a:solidFill>
              </a:rPr>
              <a:t>vs.   </a:t>
            </a:r>
            <a:r>
              <a:rPr lang="de-DE" sz="3600" b="1" i="0" dirty="0">
                <a:solidFill>
                  <a:schemeClr val="accent2"/>
                </a:solidFill>
              </a:rPr>
              <a:t>CH 2011-2013 &amp; 2018</a:t>
            </a:r>
            <a:r>
              <a:rPr lang="de-DE" sz="3600" b="1" i="0" dirty="0">
                <a:solidFill>
                  <a:srgbClr val="FFFF00"/>
                </a:solidFill>
              </a:rPr>
              <a:t>  Left Atrial Appendix (LAA) closure</a:t>
            </a:r>
            <a:endParaRPr lang="de-DE" sz="3600" dirty="0">
              <a:solidFill>
                <a:schemeClr val="accent6"/>
              </a:solidFill>
            </a:endParaRPr>
          </a:p>
        </p:txBody>
      </p:sp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9172332"/>
              </p:ext>
            </p:extLst>
          </p:nvPr>
        </p:nvGraphicFramePr>
        <p:xfrm>
          <a:off x="1285875" y="1828800"/>
          <a:ext cx="8743950" cy="44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968152"/>
          </a:xfrm>
        </p:spPr>
        <p:txBody>
          <a:bodyPr/>
          <a:lstStyle/>
          <a:p>
            <a:pPr>
              <a:defRPr/>
            </a:pPr>
            <a:r>
              <a:rPr lang="de-DE" sz="4000" b="1" dirty="0">
                <a:solidFill>
                  <a:srgbClr val="FFFF00"/>
                </a:solidFill>
              </a:rPr>
              <a:t>		</a:t>
            </a:r>
            <a:r>
              <a:rPr lang="de-DE" sz="4000" b="1" i="0" dirty="0">
                <a:solidFill>
                  <a:srgbClr val="FFFF00"/>
                </a:solidFill>
              </a:rPr>
              <a:t>ANCALAR 1989–2019 	</a:t>
            </a: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8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Grp="1"/>
          </p:cNvGraphicFramePr>
          <p:nvPr>
            <p:ph type="clipArt" sz="half" idx="1"/>
          </p:nvPr>
        </p:nvGraphicFramePr>
        <p:xfrm>
          <a:off x="1395413" y="2517775"/>
          <a:ext cx="432435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89" name="ClipArt" r:id="rId6" imgW="1157040" imgH="1152360" progId="">
                  <p:embed/>
                </p:oleObj>
              </mc:Choice>
              <mc:Fallback>
                <p:oleObj name="ClipArt" r:id="rId6" imgW="1157040" imgH="1152360" progId="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2517775"/>
                        <a:ext cx="4324350" cy="374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29300" y="2590800"/>
            <a:ext cx="4200525" cy="41148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de-DE" sz="2800" b="1" i="0" dirty="0">
              <a:solidFill>
                <a:srgbClr val="FFFF00"/>
              </a:solidFill>
              <a:effectLst/>
            </a:endParaRPr>
          </a:p>
          <a:p>
            <a:pPr>
              <a:buFont typeface="Monotype Sorts" pitchFamily="2" charset="2"/>
              <a:buNone/>
            </a:pPr>
            <a:r>
              <a:rPr lang="de-DE" sz="2800" b="1" i="0" dirty="0">
                <a:solidFill>
                  <a:srgbClr val="FFFF00"/>
                </a:solidFill>
                <a:effectLst/>
              </a:rPr>
              <a:t>Danke sehr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4594DFD5-F7EB-40AE-B2EE-76E30298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1052" y="620713"/>
            <a:ext cx="9175948" cy="504825"/>
          </a:xfrm>
        </p:spPr>
        <p:txBody>
          <a:bodyPr/>
          <a:lstStyle/>
          <a:p>
            <a:pPr>
              <a:defRPr/>
            </a:pPr>
            <a:r>
              <a:rPr lang="de-DE" sz="4800" b="1" i="0" dirty="0">
                <a:solidFill>
                  <a:srgbClr val="FFFF00"/>
                </a:solidFill>
              </a:rPr>
              <a:t>	AUSTRIA        2018   / 2019 </a:t>
            </a:r>
            <a:br>
              <a:rPr lang="de-DE" sz="4800" b="1" i="0" dirty="0">
                <a:solidFill>
                  <a:srgbClr val="FFFF00"/>
                </a:solidFill>
              </a:rPr>
            </a:br>
            <a:r>
              <a:rPr lang="de-AT" sz="1100" b="1" i="0" dirty="0">
                <a:solidFill>
                  <a:srgbClr val="FFFF00"/>
                </a:solidFill>
              </a:rPr>
              <a:t>                                          in 2019 one of the n=33 centres is missing and since data are here and thereafter extrapolated for n= 33 centres</a:t>
            </a:r>
            <a:endParaRPr lang="de-DE" sz="1100" b="1" i="0" dirty="0">
              <a:solidFill>
                <a:srgbClr val="FFFF00"/>
              </a:solidFill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1156" y="2132856"/>
            <a:ext cx="11048156" cy="4725144"/>
          </a:xfrm>
        </p:spPr>
        <p:txBody>
          <a:bodyPr/>
          <a:lstStyle/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3200" b="1" dirty="0">
                <a:solidFill>
                  <a:srgbClr val="FFFF00"/>
                </a:solidFill>
              </a:rPr>
              <a:t>  Angiography (CAG) 	 55.909 	60.760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3200" b="1" dirty="0">
                <a:solidFill>
                  <a:srgbClr val="FFFF00"/>
                </a:solidFill>
              </a:rPr>
              <a:t>  PCI  = Therapy 		24.462 	26.103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3200" b="1" dirty="0">
                <a:solidFill>
                  <a:srgbClr val="FFFF00"/>
                </a:solidFill>
              </a:rPr>
              <a:t>  - stent			    	   92% 	 91%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3200" b="1" dirty="0">
                <a:solidFill>
                  <a:srgbClr val="FFFF00"/>
                </a:solidFill>
              </a:rPr>
              <a:t>  - - DES		           	   98%	 99.5 %</a:t>
            </a: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endParaRPr lang="de-DE" sz="3200" b="1" dirty="0">
              <a:solidFill>
                <a:srgbClr val="FFFF00"/>
              </a:solidFill>
            </a:endParaRPr>
          </a:p>
          <a:p>
            <a:pPr lvl="4">
              <a:buClr>
                <a:schemeClr val="accent1"/>
              </a:buClr>
              <a:buFontTx/>
              <a:buChar char=""/>
              <a:defRPr/>
            </a:pPr>
            <a:r>
              <a:rPr lang="de-DE" sz="3200" b="1" dirty="0">
                <a:solidFill>
                  <a:srgbClr val="FFFF00"/>
                </a:solidFill>
              </a:rPr>
              <a:t> i.c. device without PCI  10.6 %	 13.6 %</a:t>
            </a:r>
          </a:p>
          <a:p>
            <a:pPr marL="1828800" lvl="4" indent="0">
              <a:buClr>
                <a:schemeClr val="accent1"/>
              </a:buClr>
              <a:buNone/>
              <a:defRPr/>
            </a:pPr>
            <a:r>
              <a:rPr lang="de-DE" sz="1800" b="1" dirty="0">
                <a:solidFill>
                  <a:schemeClr val="accent3"/>
                </a:solidFill>
              </a:rPr>
              <a:t> </a:t>
            </a:r>
            <a:r>
              <a:rPr lang="de-AT" sz="1800" dirty="0">
                <a:effectLst/>
              </a:rPr>
              <a:t>reported intra – coronary diagnostics  without therapy in relation to PCI therapy</a:t>
            </a:r>
            <a:endParaRPr lang="de-DE" sz="1800" b="1" u="sng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90514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4988" y="228600"/>
            <a:ext cx="9752012" cy="968152"/>
          </a:xfrm>
        </p:spPr>
        <p:txBody>
          <a:bodyPr/>
          <a:lstStyle/>
          <a:p>
            <a:pPr>
              <a:defRPr/>
            </a:pPr>
            <a:r>
              <a:rPr lang="de-DE" sz="4000" b="1" dirty="0">
                <a:solidFill>
                  <a:srgbClr val="FFFF00"/>
                </a:solidFill>
              </a:rPr>
              <a:t>	</a:t>
            </a:r>
            <a:r>
              <a:rPr lang="de-DE" sz="4000" b="1" i="0" dirty="0">
                <a:solidFill>
                  <a:schemeClr val="tx1"/>
                </a:solidFill>
              </a:rPr>
              <a:t> Guidelines and Austria </a:t>
            </a:r>
            <a:r>
              <a:rPr lang="de-DE" sz="40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r>
              <a:rPr lang="de-DE" sz="4000" b="1" i="0" dirty="0">
                <a:solidFill>
                  <a:schemeClr val="tx1"/>
                </a:solidFill>
              </a:rPr>
              <a:t> </a:t>
            </a:r>
            <a:endParaRPr lang="de-DE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1026" name="Object 3"/>
          <p:cNvGraphicFramePr>
            <a:graphicFrameLocks/>
          </p:cNvGraphicFramePr>
          <p:nvPr/>
        </p:nvGraphicFramePr>
        <p:xfrm>
          <a:off x="1822450" y="2760663"/>
          <a:ext cx="7735888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4" name="Diagramm" r:id="rId4" imgW="7772400" imgH="4114800" progId="MSGraph.Chart.8">
                  <p:embed followColorScheme="full"/>
                </p:oleObj>
              </mc:Choice>
              <mc:Fallback>
                <p:oleObj name="Diagramm" r:id="rId4" imgW="7772400" imgH="4114800" progId="MSGraph.Chart.8">
                  <p:embed followColorScheme="full"/>
                  <p:pic>
                    <p:nvPicPr>
                      <p:cNvPr id="1026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2450" y="2760663"/>
                        <a:ext cx="7735888" cy="409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4"/>
          <p:cNvGraphicFramePr>
            <a:graphicFrameLocks noGrp="1"/>
          </p:cNvGraphicFramePr>
          <p:nvPr>
            <p:ph type="clipArt" sz="half" idx="1"/>
          </p:nvPr>
        </p:nvGraphicFramePr>
        <p:xfrm>
          <a:off x="1395413" y="2517775"/>
          <a:ext cx="4324350" cy="374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65" name="ClipArt" r:id="rId6" imgW="1157040" imgH="1152360" progId="">
                  <p:embed/>
                </p:oleObj>
              </mc:Choice>
              <mc:Fallback>
                <p:oleObj name="ClipArt" r:id="rId6" imgW="1157040" imgH="1152360" progId="">
                  <p:embed/>
                  <p:pic>
                    <p:nvPicPr>
                      <p:cNvPr id="1027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5413" y="2517775"/>
                        <a:ext cx="4324350" cy="3744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829300" y="2590800"/>
            <a:ext cx="4200525" cy="4114800"/>
          </a:xfrm>
          <a:noFill/>
        </p:spPr>
        <p:txBody>
          <a:bodyPr/>
          <a:lstStyle/>
          <a:p>
            <a:pPr>
              <a:buFont typeface="Monotype Sorts" pitchFamily="2" charset="2"/>
              <a:buNone/>
            </a:pPr>
            <a:endParaRPr lang="de-DE" sz="2800" b="1" i="0" dirty="0">
              <a:solidFill>
                <a:srgbClr val="FFFF00"/>
              </a:solidFill>
              <a:effectLst/>
            </a:endParaRPr>
          </a:p>
          <a:p>
            <a:pPr>
              <a:buNone/>
            </a:pPr>
            <a:r>
              <a:rPr lang="de-DE" sz="2800" b="1" i="0" dirty="0">
                <a:effectLst/>
              </a:rPr>
              <a:t>Thank you all </a:t>
            </a:r>
            <a:r>
              <a:rPr lang="de-DE" sz="2800" b="1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E61ECDE1-4277-4CAE-B7C2-AC1DB4414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90400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43100" y="228600"/>
            <a:ext cx="8743900" cy="1162050"/>
          </a:xfrm>
        </p:spPr>
        <p:txBody>
          <a:bodyPr/>
          <a:lstStyle/>
          <a:p>
            <a:pPr algn="ctr"/>
            <a:r>
              <a:rPr lang="de-AT" b="1" i="0" dirty="0">
                <a:solidFill>
                  <a:srgbClr val="FFFF00"/>
                </a:solidFill>
              </a:rPr>
              <a:t>		 			        </a:t>
            </a:r>
            <a:br>
              <a:rPr lang="de-AT" b="1" i="0" dirty="0">
                <a:solidFill>
                  <a:srgbClr val="FFFF00"/>
                </a:solidFill>
              </a:rPr>
            </a:br>
            <a:r>
              <a:rPr lang="de-AT" b="1" i="0" dirty="0">
                <a:solidFill>
                  <a:schemeClr val="accent3"/>
                </a:solidFill>
              </a:rPr>
              <a:t>ANCALAR </a:t>
            </a:r>
            <a:r>
              <a:rPr lang="de-AT" b="1" i="0" dirty="0">
                <a:solidFill>
                  <a:srgbClr val="FFFF00"/>
                </a:solidFill>
              </a:rPr>
              <a:t> 2019   A</a:t>
            </a:r>
            <a:r>
              <a:rPr lang="de-AT" b="1" i="0" dirty="0">
                <a:solidFill>
                  <a:schemeClr val="accent3"/>
                </a:solidFill>
              </a:rPr>
              <a:t>ustrian</a:t>
            </a:r>
            <a:r>
              <a:rPr lang="de-AT" b="1" i="0" dirty="0">
                <a:solidFill>
                  <a:srgbClr val="FFFF00"/>
                </a:solidFill>
              </a:rPr>
              <a:t>N</a:t>
            </a:r>
            <a:r>
              <a:rPr lang="de-AT" b="1" i="0" dirty="0">
                <a:solidFill>
                  <a:schemeClr val="accent3"/>
                </a:solidFill>
              </a:rPr>
              <a:t>ational</a:t>
            </a:r>
            <a:r>
              <a:rPr lang="de-AT" b="1" i="0" dirty="0">
                <a:solidFill>
                  <a:srgbClr val="FFFF00"/>
                </a:solidFill>
              </a:rPr>
              <a:t>CA</a:t>
            </a:r>
            <a:r>
              <a:rPr lang="de-AT" b="1" i="0" dirty="0">
                <a:solidFill>
                  <a:schemeClr val="accent3"/>
                </a:solidFill>
              </a:rPr>
              <a:t>th</a:t>
            </a:r>
            <a:r>
              <a:rPr lang="de-AT" b="1" i="0" dirty="0">
                <a:solidFill>
                  <a:srgbClr val="FFFF00"/>
                </a:solidFill>
              </a:rPr>
              <a:t>LA</a:t>
            </a:r>
            <a:r>
              <a:rPr lang="de-AT" b="1" i="0" dirty="0">
                <a:solidFill>
                  <a:schemeClr val="accent3"/>
                </a:solidFill>
              </a:rPr>
              <a:t>b</a:t>
            </a:r>
            <a:r>
              <a:rPr lang="de-AT" b="1" i="0" dirty="0">
                <a:solidFill>
                  <a:srgbClr val="FFFF00"/>
                </a:solidFill>
              </a:rPr>
              <a:t>R</a:t>
            </a:r>
            <a:r>
              <a:rPr lang="de-AT" b="1" i="0" dirty="0">
                <a:solidFill>
                  <a:schemeClr val="accent3"/>
                </a:solidFill>
              </a:rPr>
              <a:t>egisty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543099" y="1828800"/>
            <a:ext cx="8486725" cy="4114800"/>
          </a:xfrm>
        </p:spPr>
        <p:txBody>
          <a:bodyPr/>
          <a:lstStyle/>
          <a:p>
            <a:r>
              <a:rPr lang="de-DE" sz="4400" b="1" i="0" dirty="0"/>
              <a:t> </a:t>
            </a:r>
            <a:r>
              <a:rPr lang="de-DE" sz="4400" b="1" i="0" dirty="0">
                <a:solidFill>
                  <a:srgbClr val="FFFF00"/>
                </a:solidFill>
              </a:rPr>
              <a:t>International  Context</a:t>
            </a:r>
            <a:endParaRPr lang="de-DE" sz="4400" b="1" i="0" dirty="0">
              <a:solidFill>
                <a:srgbClr val="FFFF00"/>
              </a:solidFill>
              <a:effectLst/>
            </a:endParaRPr>
          </a:p>
          <a:p>
            <a:r>
              <a:rPr lang="de-DE" sz="4400" b="1" i="0" dirty="0"/>
              <a:t> Austria meets TRA vs TFA</a:t>
            </a:r>
            <a:endParaRPr lang="de-DE" sz="4400" b="1" i="0" dirty="0">
              <a:solidFill>
                <a:srgbClr val="FFFF00"/>
              </a:solidFill>
              <a:effectLst/>
            </a:endParaRPr>
          </a:p>
          <a:p>
            <a:r>
              <a:rPr lang="de-DE" sz="4400" b="1" i="0" dirty="0"/>
              <a:t> Austria; EPS, TAVI etc.</a:t>
            </a:r>
          </a:p>
          <a:p>
            <a:r>
              <a:rPr lang="de-DE" sz="4400" b="1" i="0" dirty="0"/>
              <a:t> Austria meets Guidelines</a:t>
            </a:r>
            <a:endParaRPr lang="de-AT" dirty="0">
              <a:effectLst/>
            </a:endParaRPr>
          </a:p>
          <a:p>
            <a:pPr marL="0" indent="0">
              <a:buNone/>
            </a:pPr>
            <a:r>
              <a:rPr lang="de-AT" sz="1600" dirty="0">
                <a:solidFill>
                  <a:srgbClr val="FFFF00"/>
                </a:solidFill>
                <a:effectLst/>
              </a:rPr>
              <a:t>                                              </a:t>
            </a:r>
            <a:endParaRPr lang="de-AT" sz="1600" dirty="0">
              <a:solidFill>
                <a:srgbClr val="FFFF00"/>
              </a:solidFill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  <a:p>
            <a:endParaRPr lang="en-GB" dirty="0">
              <a:solidFill>
                <a:srgbClr val="FFFF00"/>
              </a:solidFill>
              <a:effectLst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565368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de-DE" sz="4000" b="1" dirty="0">
                <a:solidFill>
                  <a:srgbClr val="FFFF00"/>
                </a:solidFill>
              </a:rPr>
              <a:t>     </a:t>
            </a:r>
            <a:r>
              <a:rPr lang="de-DE" sz="4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Monitor (Auditor) Report: </a:t>
            </a:r>
            <a:br>
              <a:rPr lang="de-DE" sz="4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de-DE" sz="40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1989</a:t>
            </a:r>
            <a:r>
              <a:rPr lang="de-DE" sz="4000" b="1" i="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–</a:t>
            </a:r>
            <a:r>
              <a:rPr lang="de-DE" sz="4000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2020     </a:t>
            </a:r>
            <a:r>
              <a:rPr lang="de-DE" sz="2800" b="1" i="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(updated July 15th 2020) </a:t>
            </a:r>
            <a:endParaRPr lang="de-DE" sz="28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7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471092" y="1628800"/>
            <a:ext cx="8928992" cy="4314800"/>
          </a:xfrm>
        </p:spPr>
        <p:txBody>
          <a:bodyPr/>
          <a:lstStyle/>
          <a:p>
            <a:r>
              <a:rPr lang="de-DE" b="1" i="0" u="sng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CH: www.ptca.ch</a:t>
            </a:r>
            <a:r>
              <a:rPr lang="de-DE" b="1" i="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de-AT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Raban JEGER, Cook  St, Schuell S, Wenaweser P</a:t>
            </a:r>
            <a:r>
              <a:rPr lang="de-DE" b="1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Bernhard Meier, Micha T. Maeder </a:t>
            </a:r>
            <a:r>
              <a:rPr lang="de-AT" sz="2400" b="1" i="0" dirty="0"/>
              <a:t>Rückmeldequote 100% für  2018</a:t>
            </a:r>
            <a:endParaRPr lang="de-DE" sz="2400" b="1" i="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de-AT" b="1" i="0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D: www.herzbericht.de</a:t>
            </a:r>
            <a:r>
              <a:rPr lang="de-AT" b="1" i="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: </a:t>
            </a:r>
            <a:r>
              <a:rPr lang="de-DE" b="1" i="0" dirty="0">
                <a:solidFill>
                  <a:srgbClr val="FFFF00"/>
                </a:solidFill>
              </a:rPr>
              <a:t>M.Vestweber  </a:t>
            </a:r>
            <a:r>
              <a:rPr lang="de-AT" sz="2800" b="1" i="0" dirty="0"/>
              <a:t>Rückmeldequote 75 - 81% für 2014 – 2017</a:t>
            </a:r>
          </a:p>
          <a:p>
            <a:r>
              <a:rPr lang="de-AT" sz="1400" b="1" i="0" dirty="0"/>
              <a:t>E. Bruckenberger: bis 2011 </a:t>
            </a:r>
          </a:p>
          <a:p>
            <a:pPr>
              <a:defRPr/>
            </a:pPr>
            <a:r>
              <a:rPr lang="de-DE" sz="2800" b="1" i="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AUT: www.iik.i-med.ac.at: </a:t>
            </a:r>
            <a:r>
              <a:rPr lang="de-DE" sz="2800" b="1" i="0" dirty="0">
                <a:solidFill>
                  <a:srgbClr val="FFFF00"/>
                </a:solidFill>
              </a:rPr>
              <a:t>Lalit Kaltenbach, Hanno Ulmer, Katie Bates </a:t>
            </a:r>
            <a:r>
              <a:rPr lang="de-DE" sz="2000" b="1" i="0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EUH, WiKliWo, J.Kardiol 2020</a:t>
            </a:r>
            <a:endParaRPr lang="en-US" sz="2000" b="1" i="0" dirty="0">
              <a:solidFill>
                <a:srgbClr val="FFFF00"/>
              </a:solidFill>
            </a:endParaRPr>
          </a:p>
          <a:p>
            <a:pPr>
              <a:defRPr/>
            </a:pPr>
            <a:endParaRPr lang="de-DE" sz="3600" b="1" i="0" u="sng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51212" y="6381328"/>
            <a:ext cx="6552728" cy="476672"/>
          </a:xfrm>
        </p:spPr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</p:spTree>
    <p:extLst>
      <p:ext uri="{BB962C8B-B14F-4D97-AF65-F5344CB8AC3E}">
        <p14:creationId xmlns:p14="http://schemas.microsoft.com/office/powerpoint/2010/main" val="354552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1353800" cy="1295400"/>
          </a:xfrm>
        </p:spPr>
        <p:txBody>
          <a:bodyPr/>
          <a:lstStyle/>
          <a:p>
            <a:pPr>
              <a:defRPr/>
            </a:pPr>
            <a:r>
              <a:rPr lang="de-DE" sz="3200" b="1" i="0" dirty="0">
                <a:solidFill>
                  <a:srgbClr val="FFFF00"/>
                </a:solidFill>
              </a:rPr>
              <a:t>       </a:t>
            </a:r>
            <a:r>
              <a:rPr lang="de-DE" sz="4000" b="1" i="0" dirty="0">
                <a:solidFill>
                  <a:srgbClr val="FFFF00"/>
                </a:solidFill>
              </a:rPr>
              <a:t>	     Coronary Angiography Frequency </a:t>
            </a:r>
            <a:br>
              <a:rPr lang="de-DE" sz="4000" b="1" i="0" dirty="0">
                <a:solidFill>
                  <a:srgbClr val="FFFF00"/>
                </a:solidFill>
              </a:rPr>
            </a:br>
            <a:r>
              <a:rPr lang="de-DE" sz="4000" b="1" i="0" dirty="0">
                <a:solidFill>
                  <a:srgbClr val="FFFF00"/>
                </a:solidFill>
              </a:rPr>
              <a:t>           per Million Inhabitants (MI) 1992-2019</a:t>
            </a:r>
            <a:endParaRPr lang="de-DE" sz="32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3"/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4215193029"/>
              </p:ext>
            </p:extLst>
          </p:nvPr>
        </p:nvGraphicFramePr>
        <p:xfrm>
          <a:off x="967036" y="1556792"/>
          <a:ext cx="9116551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151561" name="Rectangle 9"/>
          <p:cNvSpPr>
            <a:spLocks noGrp="1" noChangeArrowheads="1"/>
          </p:cNvSpPr>
          <p:nvPr>
            <p:ph type="title"/>
          </p:nvPr>
        </p:nvSpPr>
        <p:spPr>
          <a:xfrm>
            <a:off x="857250" y="332656"/>
            <a:ext cx="9110663" cy="864319"/>
          </a:xfrm>
        </p:spPr>
        <p:txBody>
          <a:bodyPr/>
          <a:lstStyle/>
          <a:p>
            <a:pPr algn="ctr">
              <a:defRPr/>
            </a:pPr>
            <a:r>
              <a:rPr lang="de-AT" sz="4000" b="1" i="0" dirty="0">
                <a:solidFill>
                  <a:srgbClr val="FFFF00"/>
                </a:solidFill>
              </a:rPr>
              <a:t>%  PCI/ CAG </a:t>
            </a:r>
            <a:br>
              <a:rPr lang="de-AT" sz="4000" b="1" i="0" dirty="0">
                <a:solidFill>
                  <a:srgbClr val="FFFF00"/>
                </a:solidFill>
              </a:rPr>
            </a:br>
            <a:r>
              <a:rPr lang="de-AT" sz="4000" b="1" i="0" dirty="0">
                <a:solidFill>
                  <a:srgbClr val="FFFF00"/>
                </a:solidFill>
              </a:rPr>
              <a:t>1992 - 2019  </a:t>
            </a:r>
            <a:r>
              <a:rPr lang="de-DE" sz="4000" b="1" i="0" dirty="0">
                <a:solidFill>
                  <a:srgbClr val="FFFF00"/>
                </a:solidFill>
              </a:rPr>
              <a:t>(</a:t>
            </a:r>
            <a:r>
              <a:rPr lang="de-DE" sz="4000" b="1" i="0" dirty="0">
                <a:solidFill>
                  <a:schemeClr val="accent1"/>
                </a:solidFill>
              </a:rPr>
              <a:t>AU</a:t>
            </a:r>
            <a:r>
              <a:rPr lang="de-DE" sz="4000" b="1" i="0" dirty="0">
                <a:solidFill>
                  <a:srgbClr val="FFFF00"/>
                </a:solidFill>
              </a:rPr>
              <a:t>/</a:t>
            </a:r>
            <a:r>
              <a:rPr lang="de-DE" sz="4000" b="1" i="0" dirty="0">
                <a:solidFill>
                  <a:schemeClr val="accent2"/>
                </a:solidFill>
              </a:rPr>
              <a:t>CH</a:t>
            </a:r>
            <a:r>
              <a:rPr lang="de-DE" sz="4000" b="1" i="0" dirty="0">
                <a:solidFill>
                  <a:srgbClr val="FFFF00"/>
                </a:solidFill>
              </a:rPr>
              <a:t>/</a:t>
            </a:r>
            <a:r>
              <a:rPr lang="de-DE" sz="4000" b="1" i="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</a:t>
            </a:r>
            <a:r>
              <a:rPr lang="de-DE" sz="4000" b="1" i="0" dirty="0">
                <a:solidFill>
                  <a:srgbClr val="FFFF00"/>
                </a:solidFill>
                <a:latin typeface="Times New Roman" pitchFamily="18" charset="0"/>
              </a:rPr>
              <a:t>/CZ</a:t>
            </a:r>
            <a:r>
              <a:rPr lang="de-DE" sz="4000" b="1" i="0" dirty="0">
                <a:solidFill>
                  <a:srgbClr val="FFFF00"/>
                </a:solidFill>
              </a:rPr>
              <a:t>)</a:t>
            </a:r>
            <a:endParaRPr lang="de-AT" sz="4000" b="1" i="0" dirty="0">
              <a:solidFill>
                <a:srgbClr val="FFFF00"/>
              </a:solidFill>
            </a:endParaRPr>
          </a:p>
        </p:txBody>
      </p:sp>
      <p:graphicFrame>
        <p:nvGraphicFramePr>
          <p:cNvPr id="5" name="Object 10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977307505"/>
              </p:ext>
            </p:extLst>
          </p:nvPr>
        </p:nvGraphicFramePr>
        <p:xfrm>
          <a:off x="895028" y="1412776"/>
          <a:ext cx="939197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8389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Volker Mühlberger, Quality</a:t>
            </a: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04800" y="228600"/>
            <a:ext cx="99806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	PCI per One Million Inhabitants 	(</a:t>
            </a:r>
            <a:r>
              <a:rPr lang="de-DE" sz="4000" i="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AU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CH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</a:t>
            </a:r>
            <a:r>
              <a:rPr lang="de-DE" sz="4000" i="0" dirty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/CZ/</a:t>
            </a:r>
            <a:r>
              <a:rPr lang="de-DE" sz="4000" i="0" dirty="0">
                <a:solidFill>
                  <a:schemeClr val="tx1"/>
                </a:solidFill>
                <a:latin typeface="Times New Roman" pitchFamily="18" charset="0"/>
              </a:rPr>
              <a:t>USA</a:t>
            </a:r>
            <a:r>
              <a:rPr lang="de-DE" sz="4000" i="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)  1991-2019</a:t>
            </a:r>
            <a:endParaRPr lang="de-DE" sz="3600" i="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5748909"/>
              </p:ext>
            </p:extLst>
          </p:nvPr>
        </p:nvGraphicFramePr>
        <p:xfrm>
          <a:off x="895028" y="1412777"/>
          <a:ext cx="9391972" cy="504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Mehrere Linien">
  <a:themeElements>
    <a:clrScheme name="Mehrere Linien.pot 1">
      <a:dk1>
        <a:srgbClr val="000000"/>
      </a:dk1>
      <a:lt1>
        <a:srgbClr val="FFFFFF"/>
      </a:lt1>
      <a:dk2>
        <a:srgbClr val="008080"/>
      </a:dk2>
      <a:lt2>
        <a:srgbClr val="FFFFFF"/>
      </a:lt2>
      <a:accent1>
        <a:srgbClr val="FF0033"/>
      </a:accent1>
      <a:accent2>
        <a:srgbClr val="3333FF"/>
      </a:accent2>
      <a:accent3>
        <a:srgbClr val="AAC0C0"/>
      </a:accent3>
      <a:accent4>
        <a:srgbClr val="DADADA"/>
      </a:accent4>
      <a:accent5>
        <a:srgbClr val="FFAAAD"/>
      </a:accent5>
      <a:accent6>
        <a:srgbClr val="2D2DE7"/>
      </a:accent6>
      <a:hlink>
        <a:srgbClr val="CBCBCB"/>
      </a:hlink>
      <a:folHlink>
        <a:srgbClr val="00CCCC"/>
      </a:folHlink>
    </a:clrScheme>
    <a:fontScheme name="Mehrere Linien.po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6000" b="1" i="1" u="none" strike="noStrike" cap="none" normalizeH="0" baseline="0" smtClean="0">
            <a:ln>
              <a:noFill/>
            </a:ln>
            <a:solidFill>
              <a:schemeClr val="bg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Mehrere Linien.pot 1">
        <a:dk1>
          <a:srgbClr val="000000"/>
        </a:dk1>
        <a:lt1>
          <a:srgbClr val="FFFFFF"/>
        </a:lt1>
        <a:dk2>
          <a:srgbClr val="008080"/>
        </a:dk2>
        <a:lt2>
          <a:srgbClr val="FFFFFF"/>
        </a:lt2>
        <a:accent1>
          <a:srgbClr val="FF0033"/>
        </a:accent1>
        <a:accent2>
          <a:srgbClr val="3333FF"/>
        </a:accent2>
        <a:accent3>
          <a:srgbClr val="AAC0C0"/>
        </a:accent3>
        <a:accent4>
          <a:srgbClr val="DADADA"/>
        </a:accent4>
        <a:accent5>
          <a:srgbClr val="FFAAAD"/>
        </a:accent5>
        <a:accent6>
          <a:srgbClr val="2D2DE7"/>
        </a:accent6>
        <a:hlink>
          <a:srgbClr val="CBCBCB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9FF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FFFF"/>
        </a:accent5>
        <a:accent6>
          <a:srgbClr val="B9B9E7"/>
        </a:accent6>
        <a:hlink>
          <a:srgbClr val="CCE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DDDDDD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ehrere Linien.pot 4">
        <a:dk1>
          <a:srgbClr val="000000"/>
        </a:dk1>
        <a:lt1>
          <a:srgbClr val="FFFFFF"/>
        </a:lt1>
        <a:dk2>
          <a:srgbClr val="000080"/>
        </a:dk2>
        <a:lt2>
          <a:srgbClr val="FFFFFF"/>
        </a:lt2>
        <a:accent1>
          <a:srgbClr val="00FFCC"/>
        </a:accent1>
        <a:accent2>
          <a:srgbClr val="9933FF"/>
        </a:accent2>
        <a:accent3>
          <a:srgbClr val="AAAAC0"/>
        </a:accent3>
        <a:accent4>
          <a:srgbClr val="DADADA"/>
        </a:accent4>
        <a:accent5>
          <a:srgbClr val="AAFFE2"/>
        </a:accent5>
        <a:accent6>
          <a:srgbClr val="8A2DE7"/>
        </a:accent6>
        <a:hlink>
          <a:srgbClr val="CC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5">
        <a:dk1>
          <a:srgbClr val="000000"/>
        </a:dk1>
        <a:lt1>
          <a:srgbClr val="FFFFFF"/>
        </a:lt1>
        <a:dk2>
          <a:srgbClr val="990066"/>
        </a:dk2>
        <a:lt2>
          <a:srgbClr val="FFFFFF"/>
        </a:lt2>
        <a:accent1>
          <a:srgbClr val="FF9966"/>
        </a:accent1>
        <a:accent2>
          <a:srgbClr val="009966"/>
        </a:accent2>
        <a:accent3>
          <a:srgbClr val="CAAAB8"/>
        </a:accent3>
        <a:accent4>
          <a:srgbClr val="DADADA"/>
        </a:accent4>
        <a:accent5>
          <a:srgbClr val="FFCAB8"/>
        </a:accent5>
        <a:accent6>
          <a:srgbClr val="008A5C"/>
        </a:accent6>
        <a:hlink>
          <a:srgbClr val="3333CC"/>
        </a:hlink>
        <a:folHlink>
          <a:srgbClr val="FF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ehrere Linien.pot 6">
        <a:dk1>
          <a:srgbClr val="000000"/>
        </a:dk1>
        <a:lt1>
          <a:srgbClr val="FFFFE1"/>
        </a:lt1>
        <a:dk2>
          <a:srgbClr val="000000"/>
        </a:dk2>
        <a:lt2>
          <a:srgbClr val="FFFFCC"/>
        </a:lt2>
        <a:accent1>
          <a:srgbClr val="FF9933"/>
        </a:accent1>
        <a:accent2>
          <a:srgbClr val="9999FF"/>
        </a:accent2>
        <a:accent3>
          <a:srgbClr val="FFFFEE"/>
        </a:accent3>
        <a:accent4>
          <a:srgbClr val="000000"/>
        </a:accent4>
        <a:accent5>
          <a:srgbClr val="FFCAAD"/>
        </a:accent5>
        <a:accent6>
          <a:srgbClr val="8A8AE7"/>
        </a:accent6>
        <a:hlink>
          <a:srgbClr val="FFCC99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Mehrere Linien.pot 1">
    <a:dk1>
      <a:srgbClr val="000000"/>
    </a:dk1>
    <a:lt1>
      <a:srgbClr val="FFFFFF"/>
    </a:lt1>
    <a:dk2>
      <a:srgbClr val="008080"/>
    </a:dk2>
    <a:lt2>
      <a:srgbClr val="FFFFFF"/>
    </a:lt2>
    <a:accent1>
      <a:srgbClr val="FF0033"/>
    </a:accent1>
    <a:accent2>
      <a:srgbClr val="3333FF"/>
    </a:accent2>
    <a:accent3>
      <a:srgbClr val="AAC0C0"/>
    </a:accent3>
    <a:accent4>
      <a:srgbClr val="DADADA"/>
    </a:accent4>
    <a:accent5>
      <a:srgbClr val="FFAAAD"/>
    </a:accent5>
    <a:accent6>
      <a:srgbClr val="2D2DE7"/>
    </a:accent6>
    <a:hlink>
      <a:srgbClr val="CBCBCB"/>
    </a:hlink>
    <a:folHlink>
      <a:srgbClr val="00CCCC"/>
    </a:folHlink>
  </a:clrScheme>
  <a:fontScheme name="Mehrere Linien.pot">
    <a:majorFont>
      <a:latin typeface="Times New Roman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C:\MSOffice\Vorlagen\Präsentationslayouts\Mehrere Linien.pot</Template>
  <TotalTime>0</TotalTime>
  <Words>1550</Words>
  <Application>Microsoft Office PowerPoint</Application>
  <PresentationFormat>35-mm-Dias</PresentationFormat>
  <Paragraphs>209</Paragraphs>
  <Slides>40</Slides>
  <Notes>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40</vt:i4>
      </vt:variant>
    </vt:vector>
  </HeadingPairs>
  <TitlesOfParts>
    <vt:vector size="46" baseType="lpstr">
      <vt:lpstr>Arial</vt:lpstr>
      <vt:lpstr>Monotype Sorts</vt:lpstr>
      <vt:lpstr>Times New Roman</vt:lpstr>
      <vt:lpstr>Mehrere Linien</vt:lpstr>
      <vt:lpstr>Diagramm</vt:lpstr>
      <vt:lpstr>ClipArt</vt:lpstr>
      <vt:lpstr>                      ANCALAR     AustrianNationalCAthLAbRegisty</vt:lpstr>
      <vt:lpstr>   AUSTRIA´s  ANGIOGRAPHY       and  PCI -  CENTRES     2019 </vt:lpstr>
      <vt:lpstr>ANCALAR = Nationwide coverage since 1992  (exceptionally in 2019 one of the n=33 centres is missing and since was thereafter extrapolated)  All 32  Entry Dates to national Excel sheet till July 15th during 2020 leading to cumulative number of reported 2019 Diagnostic CAG´ s (n=57.386)</vt:lpstr>
      <vt:lpstr> AUSTRIA        2018   / 2019                                            in 2019 one of the n=33 centres is missing and since data are here and thereafter extrapolated for n= 33 centres</vt:lpstr>
      <vt:lpstr>               ANCALAR  2019   AustrianNationalCAthLAbRegisty</vt:lpstr>
      <vt:lpstr>     Monitor (Auditor) Report:   1989   –   2020     (updated July 15th 2020) </vt:lpstr>
      <vt:lpstr>             Coronary Angiography Frequency             per Million Inhabitants (MI) 1992-2019</vt:lpstr>
      <vt:lpstr>%  PCI/ CAG  1992 - 2019  (AU/CH/D/CZ)</vt:lpstr>
      <vt:lpstr>PowerPoint-Präsentation</vt:lpstr>
      <vt:lpstr>                          ACUTE (all)  including  STEMI (reporting) PCI              (% of total PCI 1992 - 2019)  in   AU, CH </vt:lpstr>
      <vt:lpstr>Intra – aortic balloon pump for PCI  (n=) in Austria 2005 -2019 (CH 2012/13/18)</vt:lpstr>
      <vt:lpstr>     AUT   2019      CH  2018  (% of PCI)</vt:lpstr>
      <vt:lpstr>     AUT   2019      CH  2018      (n =)         </vt:lpstr>
      <vt:lpstr>               ANCALAR  2019   AustrianNationalCAthLAbRegisty</vt:lpstr>
      <vt:lpstr> Trans- Radial Access (TRA% of  PCI)      AU /  french CH – german CH - total CH</vt:lpstr>
      <vt:lpstr>  Trans- Radial Access (Austria) (% of procedure .. reporting centres only)  2016 / 2017 / 2018 /2019</vt:lpstr>
      <vt:lpstr>Trans- Radial Access (TRA) in Austria % crossover to femoral during /before PCI</vt:lpstr>
      <vt:lpstr>  Less adhoc PCI during CAG (%) as a result of  Increasing Diagnostic Radial TRA-CAG (%) ? (reporting centres) </vt:lpstr>
      <vt:lpstr>PCI within bifurcation of very large side branches in AU (n=) (%=of PCI, reporting centres only)</vt:lpstr>
      <vt:lpstr>               ANCALAR  2019   AustrianNationalCAthLAbRegisty</vt:lpstr>
      <vt:lpstr>      Ablation (n) / Electrophysiology (n; %) &amp;    CathLab-Implantations / Austria</vt:lpstr>
      <vt:lpstr>     Austria 2013  - 2019 reporting centres pooled            Ablation (n)  for AFib / for VTac</vt:lpstr>
      <vt:lpstr>      Austria 2013 / 2014 /2015 /2016/2017 /2018/2019                 leadless  pacemaker (n= )</vt:lpstr>
      <vt:lpstr>           Transcatheter aortic valve implantation           (TAVI;  n = ) in       CH          AU </vt:lpstr>
      <vt:lpstr>         Transcatheter aortic valve implantation              TAVI per Mio Inhabitants   in AU CH  D</vt:lpstr>
      <vt:lpstr>  Myocardial biopsies (n) in       Austria 2006 -2019</vt:lpstr>
      <vt:lpstr>               ANCALAR  2019   AustrianNationalCAthLAbRegisty</vt:lpstr>
      <vt:lpstr> ANCALAR 1989–2019     Guidelines and Austria …</vt:lpstr>
      <vt:lpstr>  ANCALAR 1989–2019     Guidelines and Austria …</vt:lpstr>
      <vt:lpstr>  Guidelines and Austria …  %  GP IIb/IIIa for PCI   (pooled data) </vt:lpstr>
      <vt:lpstr>  Guidelines and Austria …   %  ThrombinInhibitor   (pooled data)</vt:lpstr>
      <vt:lpstr> Guidelines and Austria …  n=  Catheter Aspiration Thrombectomy/clot catcher </vt:lpstr>
      <vt:lpstr> Guidelines and Austria …  n=  Intra– aortic balloon pump for PCI</vt:lpstr>
      <vt:lpstr>Guidelines and Austria … Radial approach  (% of PCI) all centres pooled 2011 – 2016  and  reporting centres  2016  - 2019</vt:lpstr>
      <vt:lpstr>  ANCALAR 1989–2019     Guidelines and Austria …</vt:lpstr>
      <vt:lpstr>Defect closure ASD, PFO, VSD etc.  (n/a) in Austria </vt:lpstr>
      <vt:lpstr>AUT  2012 / 2013/ 2014 / 2015 /2016/ 2017 / 2018/ 2019    (% of PCI  .. pooled data)    </vt:lpstr>
      <vt:lpstr>AU 2002– 2019  vs.   CH 2011-2013 &amp; 2018  Left Atrial Appendix (LAA) closure</vt:lpstr>
      <vt:lpstr>  ANCALAR 1989–2019  </vt:lpstr>
      <vt:lpstr>  Guidelines and Austria …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Zwischenbericht</dc:title>
  <dc:creator>Prof. Dr. Volker Mühlberger</dc:creator>
  <cp:lastModifiedBy>Lalit Kaltenbach</cp:lastModifiedBy>
  <cp:revision>1990</cp:revision>
  <cp:lastPrinted>2019-11-26T13:32:51Z</cp:lastPrinted>
  <dcterms:created xsi:type="dcterms:W3CDTF">1995-06-02T21:45:10Z</dcterms:created>
  <dcterms:modified xsi:type="dcterms:W3CDTF">2020-07-22T14:00:30Z</dcterms:modified>
</cp:coreProperties>
</file>